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Layouts/slideLayout5.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7772400" cy="100584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57630"/>
    <a:srgbClr val="72B4A3"/>
    <a:srgbClr val="E1E7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162"/>
    <p:restoredTop sz="92755" autoAdjust="0"/>
  </p:normalViewPr>
  <p:slideViewPr>
    <p:cSldViewPr snapToGrid="0" snapToObjects="1">
      <p:cViewPr varScale="1">
        <p:scale>
          <a:sx n="61" d="100"/>
          <a:sy n="61" d="100"/>
        </p:scale>
        <p:origin x="566" y="4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ustomXml" Target="../customXml/item2.xml"/><Relationship Id="rId3" Type="http://schemas.openxmlformats.org/officeDocument/2006/relationships/presProps" Target="presProps.xml"/><Relationship Id="rId7"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10" Type="http://schemas.openxmlformats.org/officeDocument/2006/relationships/customXml" Target="../customXml/item4.xml"/><Relationship Id="rId4" Type="http://schemas.openxmlformats.org/officeDocument/2006/relationships/viewProps" Target="viewProps.xml"/><Relationship Id="rId9"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82930" y="3118104"/>
            <a:ext cx="6606540" cy="211226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65860" y="5632704"/>
            <a:ext cx="5440680" cy="25146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9/7/2017</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388620" y="402336"/>
            <a:ext cx="6995160" cy="1609344"/>
          </a:xfrm>
          <a:prstGeom prst="rect">
            <a:avLst/>
          </a:prstGeom>
        </p:spPr>
        <p:txBody>
          <a:bodyPr lIns="0" tIns="0" rIns="0" bIns="0"/>
          <a:lstStyle>
            <a:lvl1pPr>
              <a:defRPr/>
            </a:lvl1pPr>
          </a:lstStyle>
          <a:p>
            <a:endParaRPr dirty="0"/>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9/7/2017</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388620" y="402336"/>
            <a:ext cx="6995160" cy="1609344"/>
          </a:xfrm>
          <a:prstGeom prst="rect">
            <a:avLst/>
          </a:prstGeom>
        </p:spPr>
        <p:txBody>
          <a:bodyPr lIns="0" tIns="0" rIns="0" bIns="0"/>
          <a:lstStyle>
            <a:lvl1pPr>
              <a:defRPr/>
            </a:lvl1pPr>
          </a:lstStyle>
          <a:p>
            <a:endParaRPr dirty="0"/>
          </a:p>
        </p:txBody>
      </p:sp>
      <p:sp>
        <p:nvSpPr>
          <p:cNvPr id="3" name="Holder 3"/>
          <p:cNvSpPr>
            <a:spLocks noGrp="1"/>
          </p:cNvSpPr>
          <p:nvPr>
            <p:ph sz="half" idx="2"/>
          </p:nvPr>
        </p:nvSpPr>
        <p:spPr>
          <a:xfrm>
            <a:off x="388620" y="2313432"/>
            <a:ext cx="3380994"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002786" y="2313432"/>
            <a:ext cx="3380994" cy="66385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9/7/2017</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388620" y="402336"/>
            <a:ext cx="6995160" cy="1609344"/>
          </a:xfrm>
          <a:prstGeom prst="rect">
            <a:avLst/>
          </a:prstGeom>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9/7/2017</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9/7/2017</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Holder 3"/>
          <p:cNvSpPr>
            <a:spLocks noGrp="1"/>
          </p:cNvSpPr>
          <p:nvPr>
            <p:ph type="body" idx="1"/>
          </p:nvPr>
        </p:nvSpPr>
        <p:spPr>
          <a:xfrm>
            <a:off x="388620" y="2313432"/>
            <a:ext cx="6995160"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642616" y="9354312"/>
            <a:ext cx="2487168" cy="50292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88620" y="9354312"/>
            <a:ext cx="1787652" cy="50292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9/7/2017</a:t>
            </a:fld>
            <a:endParaRPr lang="en-US"/>
          </a:p>
        </p:txBody>
      </p:sp>
      <p:sp>
        <p:nvSpPr>
          <p:cNvPr id="6" name="Holder 6"/>
          <p:cNvSpPr>
            <a:spLocks noGrp="1"/>
          </p:cNvSpPr>
          <p:nvPr>
            <p:ph type="sldNum" sz="quarter" idx="7"/>
          </p:nvPr>
        </p:nvSpPr>
        <p:spPr>
          <a:xfrm>
            <a:off x="5596128" y="9354312"/>
            <a:ext cx="1787652" cy="50292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vtrans.vermont.gov/planning/research/2017symposium" TargetMode="External"/><Relationship Id="rId2" Type="http://schemas.openxmlformats.org/officeDocument/2006/relationships/hyperlink" Target="http://www.uvm.edu/~transctr/pdf/" TargetMode="External"/><Relationship Id="rId1" Type="http://schemas.openxmlformats.org/officeDocument/2006/relationships/slideLayout" Target="../slideLayouts/slideLayout5.xml"/><Relationship Id="rId6" Type="http://schemas.openxmlformats.org/officeDocument/2006/relationships/image" Target="../media/image1.png"/><Relationship Id="rId5" Type="http://schemas.openxmlformats.org/officeDocument/2006/relationships/hyperlink" Target="http://http/vtrans.vermont.gov/boards-councils/stic" TargetMode="External"/><Relationship Id="rId4" Type="http://schemas.openxmlformats.org/officeDocument/2006/relationships/hyperlink" Target="http://vtrans.vermont.gov/planning/research"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9" name="object 29"/>
          <p:cNvGraphicFramePr>
            <a:graphicFrameLocks noGrp="1"/>
          </p:cNvGraphicFramePr>
          <p:nvPr>
            <p:extLst>
              <p:ext uri="{D42A27DB-BD31-4B8C-83A1-F6EECF244321}">
                <p14:modId xmlns:p14="http://schemas.microsoft.com/office/powerpoint/2010/main" val="863055331"/>
              </p:ext>
            </p:extLst>
          </p:nvPr>
        </p:nvGraphicFramePr>
        <p:xfrm>
          <a:off x="393538" y="420078"/>
          <a:ext cx="6872287" cy="9541115"/>
        </p:xfrm>
        <a:graphic>
          <a:graphicData uri="http://schemas.openxmlformats.org/drawingml/2006/table">
            <a:tbl>
              <a:tblPr firstRow="1" bandRow="1">
                <a:tableStyleId>{2D5ABB26-0587-4C30-8999-92F81FD0307C}</a:tableStyleId>
              </a:tblPr>
              <a:tblGrid>
                <a:gridCol w="1880535">
                  <a:extLst>
                    <a:ext uri="{9D8B030D-6E8A-4147-A177-3AD203B41FA5}">
                      <a16:colId xmlns:a16="http://schemas.microsoft.com/office/drawing/2014/main" val="20000"/>
                    </a:ext>
                  </a:extLst>
                </a:gridCol>
                <a:gridCol w="4991752">
                  <a:extLst>
                    <a:ext uri="{9D8B030D-6E8A-4147-A177-3AD203B41FA5}">
                      <a16:colId xmlns:a16="http://schemas.microsoft.com/office/drawing/2014/main" val="20001"/>
                    </a:ext>
                  </a:extLst>
                </a:gridCol>
              </a:tblGrid>
              <a:tr h="495300">
                <a:tc rowSpan="2">
                  <a:txBody>
                    <a:bodyPr/>
                    <a:lstStyle/>
                    <a:p>
                      <a:pPr marL="201930" algn="ctr">
                        <a:lnSpc>
                          <a:spcPct val="100000"/>
                        </a:lnSpc>
                        <a:spcBef>
                          <a:spcPts val="844"/>
                        </a:spcBef>
                      </a:pPr>
                      <a:endParaRPr sz="1350" dirty="0">
                        <a:latin typeface="Times New Roman"/>
                        <a:cs typeface="Times New Roman"/>
                      </a:endParaRPr>
                    </a:p>
                  </a:txBody>
                  <a:tcPr marL="0" marR="0" marT="0" marB="0" vert="vert">
                    <a:lnL w="12699">
                      <a:solidFill>
                        <a:srgbClr val="395F3A"/>
                      </a:solidFill>
                      <a:prstDash val="solid"/>
                    </a:lnL>
                    <a:lnR w="12699">
                      <a:solidFill>
                        <a:srgbClr val="395F3A"/>
                      </a:solidFill>
                      <a:prstDash val="solid"/>
                    </a:lnR>
                    <a:lnT w="12699">
                      <a:solidFill>
                        <a:srgbClr val="395F3A"/>
                      </a:solidFill>
                      <a:prstDash val="solid"/>
                    </a:lnT>
                    <a:solidFill>
                      <a:srgbClr val="557630">
                        <a:alpha val="25000"/>
                      </a:srgbClr>
                    </a:solidFill>
                  </a:tcPr>
                </a:tc>
                <a:tc>
                  <a:txBody>
                    <a:bodyPr/>
                    <a:lstStyle/>
                    <a:p>
                      <a:pPr marL="302895">
                        <a:lnSpc>
                          <a:spcPct val="100000"/>
                        </a:lnSpc>
                        <a:spcBef>
                          <a:spcPts val="75"/>
                        </a:spcBef>
                      </a:pPr>
                      <a:r>
                        <a:rPr sz="3000" b="1" spc="114" dirty="0">
                          <a:solidFill>
                            <a:srgbClr val="FFFFFF"/>
                          </a:solidFill>
                          <a:effectLst>
                            <a:outerShdw blurRad="50800" dist="38100" dir="2700000" algn="tl" rotWithShape="0">
                              <a:prstClr val="black">
                                <a:alpha val="40000"/>
                              </a:prstClr>
                            </a:outerShdw>
                          </a:effectLst>
                          <a:latin typeface="Franklin Gothic Demi" panose="020B0703020102020204" pitchFamily="34" charset="0"/>
                          <a:cs typeface="Calibri"/>
                        </a:rPr>
                        <a:t>FACT</a:t>
                      </a:r>
                      <a:r>
                        <a:rPr sz="3000" b="1" spc="-165" dirty="0">
                          <a:solidFill>
                            <a:srgbClr val="FFFFFF"/>
                          </a:solidFill>
                          <a:effectLst>
                            <a:outerShdw blurRad="50800" dist="38100" dir="2700000" algn="tl" rotWithShape="0">
                              <a:prstClr val="black">
                                <a:alpha val="40000"/>
                              </a:prstClr>
                            </a:outerShdw>
                          </a:effectLst>
                          <a:latin typeface="Franklin Gothic Demi" panose="020B0703020102020204" pitchFamily="34" charset="0"/>
                          <a:cs typeface="Calibri"/>
                        </a:rPr>
                        <a:t> </a:t>
                      </a:r>
                      <a:r>
                        <a:rPr sz="3000" b="1" spc="165" dirty="0">
                          <a:solidFill>
                            <a:srgbClr val="FFFFFF"/>
                          </a:solidFill>
                          <a:effectLst>
                            <a:outerShdw blurRad="50800" dist="38100" dir="2700000" algn="tl" rotWithShape="0">
                              <a:prstClr val="black">
                                <a:alpha val="40000"/>
                              </a:prstClr>
                            </a:outerShdw>
                          </a:effectLst>
                          <a:latin typeface="Franklin Gothic Demi" panose="020B0703020102020204" pitchFamily="34" charset="0"/>
                          <a:cs typeface="Calibri"/>
                        </a:rPr>
                        <a:t>SHEET</a:t>
                      </a:r>
                      <a:endParaRPr sz="3000" dirty="0">
                        <a:effectLst>
                          <a:outerShdw blurRad="50800" dist="38100" dir="2700000" algn="tl" rotWithShape="0">
                            <a:prstClr val="black">
                              <a:alpha val="40000"/>
                            </a:prstClr>
                          </a:outerShdw>
                        </a:effectLst>
                        <a:latin typeface="Franklin Gothic Demi" panose="020B0703020102020204" pitchFamily="34" charset="0"/>
                        <a:cs typeface="Calibri"/>
                      </a:endParaRPr>
                    </a:p>
                  </a:txBody>
                  <a:tcPr marL="0" marR="0" marT="0" marB="0">
                    <a:lnL w="12699">
                      <a:solidFill>
                        <a:srgbClr val="395F3A"/>
                      </a:solidFill>
                      <a:prstDash val="solid"/>
                    </a:lnL>
                    <a:solidFill>
                      <a:srgbClr val="557630"/>
                    </a:solidFill>
                  </a:tcPr>
                </a:tc>
                <a:extLst>
                  <a:ext uri="{0D108BD9-81ED-4DB2-BD59-A6C34878D82A}">
                    <a16:rowId xmlns:a16="http://schemas.microsoft.com/office/drawing/2014/main" val="10000"/>
                  </a:ext>
                </a:extLst>
              </a:tr>
              <a:tr h="861059">
                <a:tc vMerge="1">
                  <a:txBody>
                    <a:bodyPr/>
                    <a:lstStyle/>
                    <a:p>
                      <a:endParaRPr/>
                    </a:p>
                  </a:txBody>
                  <a:tcPr marL="0" marR="0" marT="0" marB="0" vert="vert">
                    <a:lnL w="12699">
                      <a:solidFill>
                        <a:srgbClr val="395F3A"/>
                      </a:solidFill>
                      <a:prstDash val="solid"/>
                    </a:lnL>
                    <a:lnR w="12699">
                      <a:solidFill>
                        <a:srgbClr val="395F3A"/>
                      </a:solidFill>
                      <a:prstDash val="solid"/>
                    </a:lnR>
                    <a:lnT w="12699">
                      <a:solidFill>
                        <a:srgbClr val="395F3A"/>
                      </a:solidFill>
                      <a:prstDash val="solid"/>
                    </a:lnT>
                    <a:solidFill>
                      <a:srgbClr val="DDDBEC"/>
                    </a:solidFill>
                  </a:tcPr>
                </a:tc>
                <a:tc>
                  <a:txBody>
                    <a:bodyPr/>
                    <a:lstStyle/>
                    <a:p>
                      <a:pPr marL="196850" marR="186055">
                        <a:lnSpc>
                          <a:spcPts val="1800"/>
                        </a:lnSpc>
                        <a:spcBef>
                          <a:spcPts val="825"/>
                        </a:spcBef>
                      </a:pPr>
                      <a:endParaRPr lang="en-US" sz="1800" b="1" spc="35" dirty="0">
                        <a:solidFill>
                          <a:srgbClr val="231F20"/>
                        </a:solidFill>
                        <a:latin typeface="Franklin Gothic Medium" panose="020B0603020102020204" pitchFamily="34" charset="0"/>
                        <a:cs typeface="Calibri"/>
                      </a:endParaRPr>
                    </a:p>
                    <a:p>
                      <a:pPr marL="196850" marR="186055" indent="0" defTabSz="914400" eaLnBrk="1" fontAlgn="auto" latinLnBrk="0" hangingPunct="1">
                        <a:lnSpc>
                          <a:spcPts val="1800"/>
                        </a:lnSpc>
                        <a:spcBef>
                          <a:spcPts val="825"/>
                        </a:spcBef>
                        <a:spcAft>
                          <a:spcPts val="0"/>
                        </a:spcAft>
                        <a:buClrTx/>
                        <a:buSzTx/>
                        <a:buFontTx/>
                        <a:buNone/>
                        <a:tabLst/>
                        <a:defRPr/>
                      </a:pPr>
                      <a:r>
                        <a:rPr lang="en-US" sz="1800" b="1" spc="35" dirty="0">
                          <a:solidFill>
                            <a:srgbClr val="231F20"/>
                          </a:solidFill>
                          <a:latin typeface="Franklin Gothic Medium" panose="020B0603020102020204" pitchFamily="34" charset="0"/>
                          <a:ea typeface="+mn-ea"/>
                          <a:cs typeface="Calibri"/>
                        </a:rPr>
                        <a:t>Suitability of Intelligent Compaction for Relatively Smaller-Scale Projects in Vermont</a:t>
                      </a:r>
                      <a:endParaRPr sz="1800" b="1" spc="35" dirty="0">
                        <a:solidFill>
                          <a:srgbClr val="231F20"/>
                        </a:solidFill>
                        <a:latin typeface="Franklin Gothic Medium" panose="020B0603020102020204" pitchFamily="34" charset="0"/>
                        <a:ea typeface="+mn-ea"/>
                        <a:cs typeface="Calibri"/>
                      </a:endParaRPr>
                    </a:p>
                  </a:txBody>
                  <a:tcPr marL="0" marR="0" marT="0" marB="0">
                    <a:lnL w="12699">
                      <a:solidFill>
                        <a:srgbClr val="395F3A"/>
                      </a:solidFill>
                      <a:prstDash val="solid"/>
                    </a:lnL>
                  </a:tcPr>
                </a:tc>
                <a:extLst>
                  <a:ext uri="{0D108BD9-81ED-4DB2-BD59-A6C34878D82A}">
                    <a16:rowId xmlns:a16="http://schemas.microsoft.com/office/drawing/2014/main" val="10001"/>
                  </a:ext>
                </a:extLst>
              </a:tr>
              <a:tr h="145173">
                <a:tc>
                  <a:txBody>
                    <a:bodyPr/>
                    <a:lstStyle/>
                    <a:p>
                      <a:pPr algn="ctr"/>
                      <a:r>
                        <a:rPr lang="en-US" sz="1800" b="1" dirty="0">
                          <a:solidFill>
                            <a:schemeClr val="bg1"/>
                          </a:solidFill>
                          <a:effectLst>
                            <a:outerShdw blurRad="50800" dist="38100" dir="2700000" algn="tl" rotWithShape="0">
                              <a:prstClr val="black">
                                <a:alpha val="40000"/>
                              </a:prstClr>
                            </a:outerShdw>
                          </a:effectLst>
                          <a:latin typeface="Calibri"/>
                          <a:cs typeface="Calibri"/>
                        </a:rPr>
                        <a:t>&amp; STIC Annual Meeting</a:t>
                      </a:r>
                      <a:endParaRPr sz="1800" b="1" dirty="0">
                        <a:solidFill>
                          <a:schemeClr val="bg1"/>
                        </a:solidFill>
                        <a:effectLst>
                          <a:outerShdw blurRad="50800" dist="38100" dir="2700000" algn="tl" rotWithShape="0">
                            <a:prstClr val="black">
                              <a:alpha val="40000"/>
                            </a:prstClr>
                          </a:outerShdw>
                        </a:effectLst>
                        <a:latin typeface="Calibri"/>
                        <a:cs typeface="Calibri"/>
                      </a:endParaRPr>
                    </a:p>
                  </a:txBody>
                  <a:tcPr marL="0" marR="0" marT="0" marB="0">
                    <a:lnL w="12699">
                      <a:solidFill>
                        <a:srgbClr val="395F3A"/>
                      </a:solidFill>
                      <a:prstDash val="solid"/>
                    </a:lnL>
                    <a:lnR w="12699">
                      <a:solidFill>
                        <a:srgbClr val="395F3A"/>
                      </a:solidFill>
                      <a:prstDash val="solid"/>
                    </a:lnR>
                    <a:solidFill>
                      <a:srgbClr val="557630"/>
                    </a:solidFill>
                  </a:tcPr>
                </a:tc>
                <a:tc>
                  <a:txBody>
                    <a:bodyPr/>
                    <a:lstStyle/>
                    <a:p>
                      <a:endParaRPr sz="1800" dirty="0">
                        <a:latin typeface="Calibri"/>
                        <a:cs typeface="Calibri"/>
                      </a:endParaRPr>
                    </a:p>
                  </a:txBody>
                  <a:tcPr marL="0" marR="0" marT="0" marB="0">
                    <a:lnL w="12699">
                      <a:solidFill>
                        <a:srgbClr val="395F3A"/>
                      </a:solidFill>
                      <a:prstDash val="solid"/>
                    </a:lnL>
                    <a:solidFill>
                      <a:srgbClr val="557630"/>
                    </a:solidFill>
                  </a:tcPr>
                </a:tc>
                <a:extLst>
                  <a:ext uri="{0D108BD9-81ED-4DB2-BD59-A6C34878D82A}">
                    <a16:rowId xmlns:a16="http://schemas.microsoft.com/office/drawing/2014/main" val="10002"/>
                  </a:ext>
                </a:extLst>
              </a:tr>
              <a:tr h="7636116">
                <a:tc>
                  <a:txBody>
                    <a:bodyPr/>
                    <a:lstStyle/>
                    <a:p>
                      <a:pPr>
                        <a:lnSpc>
                          <a:spcPct val="100000"/>
                        </a:lnSpc>
                        <a:spcBef>
                          <a:spcPts val="45"/>
                        </a:spcBef>
                      </a:pPr>
                      <a:endParaRPr sz="850" dirty="0">
                        <a:latin typeface="Times New Roman"/>
                        <a:cs typeface="Times New Roman"/>
                      </a:endParaRPr>
                    </a:p>
                    <a:p>
                      <a:pPr marL="152400">
                        <a:lnSpc>
                          <a:spcPct val="100000"/>
                        </a:lnSpc>
                        <a:spcBef>
                          <a:spcPts val="5"/>
                        </a:spcBef>
                      </a:pPr>
                      <a:r>
                        <a:rPr sz="1000" b="1" spc="30" dirty="0">
                          <a:solidFill>
                            <a:srgbClr val="231F20"/>
                          </a:solidFill>
                          <a:latin typeface="Franklin Gothic Book" panose="020B0503020102020204" pitchFamily="34" charset="0"/>
                          <a:cs typeface="Calibri"/>
                        </a:rPr>
                        <a:t>RESEARCH</a:t>
                      </a:r>
                      <a:r>
                        <a:rPr sz="1000" b="1" spc="-65" dirty="0">
                          <a:solidFill>
                            <a:srgbClr val="231F20"/>
                          </a:solidFill>
                          <a:latin typeface="Franklin Gothic Book" panose="020B0503020102020204" pitchFamily="34" charset="0"/>
                          <a:cs typeface="Calibri"/>
                        </a:rPr>
                        <a:t> </a:t>
                      </a:r>
                      <a:r>
                        <a:rPr sz="1000" b="1" spc="35" dirty="0">
                          <a:solidFill>
                            <a:srgbClr val="231F20"/>
                          </a:solidFill>
                          <a:latin typeface="Franklin Gothic Book" panose="020B0503020102020204" pitchFamily="34" charset="0"/>
                          <a:cs typeface="Calibri"/>
                        </a:rPr>
                        <a:t>PROJECT</a:t>
                      </a:r>
                      <a:r>
                        <a:rPr sz="1000" b="1" spc="-100" dirty="0">
                          <a:solidFill>
                            <a:srgbClr val="231F20"/>
                          </a:solidFill>
                          <a:latin typeface="Franklin Gothic Book" panose="020B0503020102020204" pitchFamily="34" charset="0"/>
                          <a:cs typeface="Calibri"/>
                        </a:rPr>
                        <a:t> </a:t>
                      </a:r>
                      <a:r>
                        <a:rPr sz="1000" b="1" spc="30" dirty="0">
                          <a:solidFill>
                            <a:srgbClr val="231F20"/>
                          </a:solidFill>
                          <a:latin typeface="Franklin Gothic Book" panose="020B0503020102020204" pitchFamily="34" charset="0"/>
                          <a:cs typeface="Calibri"/>
                        </a:rPr>
                        <a:t>TITLE</a:t>
                      </a:r>
                      <a:endParaRPr sz="1000" dirty="0">
                        <a:latin typeface="Franklin Gothic Book" panose="020B0503020102020204" pitchFamily="34" charset="0"/>
                        <a:cs typeface="Calibri"/>
                      </a:endParaRPr>
                    </a:p>
                    <a:p>
                      <a:pPr marL="151765" marR="153670">
                        <a:lnSpc>
                          <a:spcPct val="104200"/>
                        </a:lnSpc>
                        <a:spcBef>
                          <a:spcPts val="259"/>
                        </a:spcBef>
                      </a:pPr>
                      <a:r>
                        <a:rPr lang="en-US" sz="800" i="1" spc="-15" dirty="0">
                          <a:solidFill>
                            <a:srgbClr val="231F20"/>
                          </a:solidFill>
                          <a:latin typeface="Palatino Linotype" panose="02040502050505030304" pitchFamily="18" charset="0"/>
                          <a:cs typeface="Calibri"/>
                        </a:rPr>
                        <a:t>Suitability of Intelligent Compaction for Relatively Smaller-Scale Projects in Vermont</a:t>
                      </a:r>
                    </a:p>
                    <a:p>
                      <a:pPr>
                        <a:lnSpc>
                          <a:spcPct val="100000"/>
                        </a:lnSpc>
                        <a:spcBef>
                          <a:spcPts val="10"/>
                        </a:spcBef>
                      </a:pPr>
                      <a:endParaRPr sz="850" dirty="0">
                        <a:latin typeface="Times New Roman"/>
                        <a:cs typeface="Times New Roman"/>
                      </a:endParaRPr>
                    </a:p>
                    <a:p>
                      <a:pPr marL="152400">
                        <a:lnSpc>
                          <a:spcPct val="100000"/>
                        </a:lnSpc>
                      </a:pPr>
                      <a:r>
                        <a:rPr sz="1050" b="1" dirty="0">
                          <a:solidFill>
                            <a:srgbClr val="231F20"/>
                          </a:solidFill>
                          <a:latin typeface="Franklin Gothic Book" panose="020B0503020102020204" pitchFamily="34" charset="0"/>
                          <a:cs typeface="Calibri"/>
                        </a:rPr>
                        <a:t>STUDY</a:t>
                      </a:r>
                      <a:r>
                        <a:rPr sz="1050" b="1" spc="-150" dirty="0">
                          <a:solidFill>
                            <a:srgbClr val="231F20"/>
                          </a:solidFill>
                          <a:latin typeface="Franklin Gothic Book" panose="020B0503020102020204" pitchFamily="34" charset="0"/>
                          <a:cs typeface="Calibri"/>
                        </a:rPr>
                        <a:t> </a:t>
                      </a:r>
                      <a:r>
                        <a:rPr sz="1050" b="1" spc="-10" dirty="0">
                          <a:solidFill>
                            <a:srgbClr val="231F20"/>
                          </a:solidFill>
                          <a:latin typeface="Franklin Gothic Book" panose="020B0503020102020204" pitchFamily="34" charset="0"/>
                          <a:cs typeface="Calibri"/>
                        </a:rPr>
                        <a:t>TIMELINE</a:t>
                      </a:r>
                      <a:endParaRPr sz="1050" dirty="0">
                        <a:latin typeface="Franklin Gothic Book" panose="020B0503020102020204" pitchFamily="34" charset="0"/>
                        <a:cs typeface="Calibri"/>
                      </a:endParaRPr>
                    </a:p>
                    <a:p>
                      <a:pPr marL="152400">
                        <a:lnSpc>
                          <a:spcPct val="100000"/>
                        </a:lnSpc>
                        <a:spcBef>
                          <a:spcPts val="240"/>
                        </a:spcBef>
                      </a:pPr>
                      <a:r>
                        <a:rPr lang="en-US" sz="850" spc="-10" dirty="0">
                          <a:solidFill>
                            <a:srgbClr val="231F20"/>
                          </a:solidFill>
                          <a:latin typeface="Palatino Linotype" panose="02040502050505030304" pitchFamily="18" charset="0"/>
                          <a:cs typeface="Calibri"/>
                        </a:rPr>
                        <a:t>April,</a:t>
                      </a:r>
                      <a:r>
                        <a:rPr lang="en-US" sz="850" spc="-10" baseline="0" dirty="0">
                          <a:solidFill>
                            <a:srgbClr val="231F20"/>
                          </a:solidFill>
                          <a:latin typeface="Palatino Linotype" panose="02040502050505030304" pitchFamily="18" charset="0"/>
                          <a:cs typeface="Calibri"/>
                        </a:rPr>
                        <a:t> 2015 – August, 2016</a:t>
                      </a:r>
                      <a:endParaRPr sz="850" dirty="0">
                        <a:latin typeface="Palatino Linotype" panose="02040502050505030304" pitchFamily="18" charset="0"/>
                        <a:cs typeface="Calibri"/>
                      </a:endParaRPr>
                    </a:p>
                    <a:p>
                      <a:pPr>
                        <a:lnSpc>
                          <a:spcPct val="100000"/>
                        </a:lnSpc>
                        <a:spcBef>
                          <a:spcPts val="50"/>
                        </a:spcBef>
                      </a:pPr>
                      <a:endParaRPr sz="850" dirty="0">
                        <a:latin typeface="Franklin Gothic Book" panose="020B0503020102020204" pitchFamily="34" charset="0"/>
                        <a:cs typeface="Times New Roman"/>
                      </a:endParaRPr>
                    </a:p>
                    <a:p>
                      <a:pPr marL="152400">
                        <a:lnSpc>
                          <a:spcPct val="100000"/>
                        </a:lnSpc>
                      </a:pPr>
                      <a:r>
                        <a:rPr sz="1000" b="1" spc="15" dirty="0">
                          <a:solidFill>
                            <a:srgbClr val="231F20"/>
                          </a:solidFill>
                          <a:latin typeface="Franklin Gothic Book" panose="020B0503020102020204" pitchFamily="34" charset="0"/>
                          <a:cs typeface="Calibri"/>
                        </a:rPr>
                        <a:t>PRINCIPAL</a:t>
                      </a:r>
                      <a:r>
                        <a:rPr sz="1000" b="1" spc="-90" dirty="0">
                          <a:solidFill>
                            <a:srgbClr val="231F20"/>
                          </a:solidFill>
                          <a:latin typeface="Franklin Gothic Book" panose="020B0503020102020204" pitchFamily="34" charset="0"/>
                          <a:cs typeface="Calibri"/>
                        </a:rPr>
                        <a:t> </a:t>
                      </a:r>
                      <a:r>
                        <a:rPr sz="1000" b="1" spc="10" dirty="0">
                          <a:solidFill>
                            <a:srgbClr val="231F20"/>
                          </a:solidFill>
                          <a:latin typeface="Franklin Gothic Book" panose="020B0503020102020204" pitchFamily="34" charset="0"/>
                          <a:cs typeface="Calibri"/>
                        </a:rPr>
                        <a:t>INVESTIGATOR</a:t>
                      </a:r>
                      <a:endParaRPr sz="1000" dirty="0">
                        <a:latin typeface="Franklin Gothic Book" panose="020B0503020102020204" pitchFamily="34" charset="0"/>
                        <a:cs typeface="Calibri"/>
                      </a:endParaRPr>
                    </a:p>
                    <a:p>
                      <a:pPr marL="152400">
                        <a:lnSpc>
                          <a:spcPct val="100000"/>
                        </a:lnSpc>
                        <a:spcBef>
                          <a:spcPts val="300"/>
                        </a:spcBef>
                      </a:pPr>
                      <a:r>
                        <a:rPr lang="en-US" sz="800" spc="-20" dirty="0">
                          <a:solidFill>
                            <a:srgbClr val="231F20"/>
                          </a:solidFill>
                          <a:latin typeface="Palatino Linotype" panose="02040502050505030304" pitchFamily="18" charset="0"/>
                          <a:cs typeface="Calibri"/>
                        </a:rPr>
                        <a:t>Ehsan </a:t>
                      </a:r>
                      <a:r>
                        <a:rPr lang="en-US" sz="800" spc="-20" dirty="0" err="1">
                          <a:solidFill>
                            <a:srgbClr val="231F20"/>
                          </a:solidFill>
                          <a:latin typeface="Palatino Linotype" panose="02040502050505030304" pitchFamily="18" charset="0"/>
                          <a:cs typeface="Calibri"/>
                        </a:rPr>
                        <a:t>Ghazanfari</a:t>
                      </a:r>
                      <a:r>
                        <a:rPr lang="en-US" sz="800" spc="-20" dirty="0">
                          <a:solidFill>
                            <a:srgbClr val="231F20"/>
                          </a:solidFill>
                          <a:latin typeface="Palatino Linotype" panose="02040502050505030304" pitchFamily="18" charset="0"/>
                          <a:cs typeface="Calibri"/>
                        </a:rPr>
                        <a:t>, PI</a:t>
                      </a:r>
                    </a:p>
                    <a:p>
                      <a:pPr marL="152400">
                        <a:lnSpc>
                          <a:spcPct val="100000"/>
                        </a:lnSpc>
                        <a:spcBef>
                          <a:spcPts val="300"/>
                        </a:spcBef>
                      </a:pPr>
                      <a:r>
                        <a:rPr lang="en-US" sz="800" spc="-20" dirty="0" err="1">
                          <a:solidFill>
                            <a:srgbClr val="231F20"/>
                          </a:solidFill>
                          <a:latin typeface="Palatino Linotype" panose="02040502050505030304" pitchFamily="18" charset="0"/>
                          <a:cs typeface="Calibri"/>
                        </a:rPr>
                        <a:t>Mandar</a:t>
                      </a:r>
                      <a:r>
                        <a:rPr lang="en-US" sz="800" spc="-20" dirty="0">
                          <a:solidFill>
                            <a:srgbClr val="231F20"/>
                          </a:solidFill>
                          <a:latin typeface="Palatino Linotype" panose="02040502050505030304" pitchFamily="18" charset="0"/>
                          <a:cs typeface="Calibri"/>
                        </a:rPr>
                        <a:t> </a:t>
                      </a:r>
                      <a:r>
                        <a:rPr lang="en-US" sz="800" spc="-20" dirty="0" err="1">
                          <a:solidFill>
                            <a:srgbClr val="231F20"/>
                          </a:solidFill>
                          <a:latin typeface="Palatino Linotype" panose="02040502050505030304" pitchFamily="18" charset="0"/>
                          <a:cs typeface="Calibri"/>
                        </a:rPr>
                        <a:t>Dewoolkar</a:t>
                      </a:r>
                      <a:r>
                        <a:rPr lang="en-US" sz="800" spc="-20" dirty="0">
                          <a:solidFill>
                            <a:srgbClr val="231F20"/>
                          </a:solidFill>
                          <a:latin typeface="Palatino Linotype" panose="02040502050505030304" pitchFamily="18" charset="0"/>
                          <a:cs typeface="Calibri"/>
                        </a:rPr>
                        <a:t>, Co-PI</a:t>
                      </a:r>
                    </a:p>
                    <a:p>
                      <a:pPr marL="152400">
                        <a:lnSpc>
                          <a:spcPct val="100000"/>
                        </a:lnSpc>
                        <a:spcBef>
                          <a:spcPts val="300"/>
                        </a:spcBef>
                      </a:pPr>
                      <a:r>
                        <a:rPr lang="en-US" sz="800" spc="-20" dirty="0" err="1">
                          <a:solidFill>
                            <a:srgbClr val="231F20"/>
                          </a:solidFill>
                          <a:latin typeface="Palatino Linotype" panose="02040502050505030304" pitchFamily="18" charset="0"/>
                          <a:cs typeface="Calibri"/>
                        </a:rPr>
                        <a:t>Arash</a:t>
                      </a:r>
                      <a:r>
                        <a:rPr lang="en-US" sz="800" spc="-20" dirty="0">
                          <a:solidFill>
                            <a:srgbClr val="231F20"/>
                          </a:solidFill>
                          <a:latin typeface="Palatino Linotype" panose="02040502050505030304" pitchFamily="18" charset="0"/>
                          <a:cs typeface="Calibri"/>
                        </a:rPr>
                        <a:t> </a:t>
                      </a:r>
                      <a:r>
                        <a:rPr lang="en-US" sz="800" spc="-20" dirty="0" err="1">
                          <a:solidFill>
                            <a:srgbClr val="231F20"/>
                          </a:solidFill>
                          <a:latin typeface="Palatino Linotype" panose="02040502050505030304" pitchFamily="18" charset="0"/>
                          <a:cs typeface="Calibri"/>
                        </a:rPr>
                        <a:t>Kamali-Asl</a:t>
                      </a:r>
                      <a:r>
                        <a:rPr lang="en-US" sz="800" spc="-20" dirty="0">
                          <a:solidFill>
                            <a:srgbClr val="231F20"/>
                          </a:solidFill>
                          <a:latin typeface="Palatino Linotype" panose="02040502050505030304" pitchFamily="18" charset="0"/>
                          <a:cs typeface="Calibri"/>
                        </a:rPr>
                        <a:t>, Graduate Student</a:t>
                      </a:r>
                    </a:p>
                    <a:p>
                      <a:pPr marL="152400">
                        <a:lnSpc>
                          <a:spcPct val="100000"/>
                        </a:lnSpc>
                        <a:spcBef>
                          <a:spcPts val="300"/>
                        </a:spcBef>
                      </a:pPr>
                      <a:r>
                        <a:rPr lang="en-US" sz="800" spc="-20" dirty="0">
                          <a:solidFill>
                            <a:srgbClr val="231F20"/>
                          </a:solidFill>
                          <a:latin typeface="Palatino Linotype" panose="02040502050505030304" pitchFamily="18" charset="0"/>
                          <a:cs typeface="Calibri"/>
                        </a:rPr>
                        <a:t>University of Vermont </a:t>
                      </a:r>
                      <a:endParaRPr sz="850" dirty="0">
                        <a:latin typeface="Times New Roman"/>
                        <a:cs typeface="Times New Roman"/>
                      </a:endParaRPr>
                    </a:p>
                    <a:p>
                      <a:pPr marL="152400">
                        <a:lnSpc>
                          <a:spcPct val="100000"/>
                        </a:lnSpc>
                      </a:pPr>
                      <a:endParaRPr lang="en-US" sz="1050" b="1" spc="-120" dirty="0">
                        <a:solidFill>
                          <a:srgbClr val="231F20"/>
                        </a:solidFill>
                        <a:latin typeface="Calibri"/>
                        <a:cs typeface="Calibri"/>
                      </a:endParaRPr>
                    </a:p>
                    <a:p>
                      <a:pPr marL="152400">
                        <a:lnSpc>
                          <a:spcPct val="100000"/>
                        </a:lnSpc>
                      </a:pPr>
                      <a:r>
                        <a:rPr lang="en-US" sz="1050" b="1" spc="-120" dirty="0">
                          <a:solidFill>
                            <a:srgbClr val="231F20"/>
                          </a:solidFill>
                          <a:latin typeface="Franklin Gothic Book" panose="020B0503020102020204" pitchFamily="34" charset="0"/>
                          <a:cs typeface="Calibri"/>
                        </a:rPr>
                        <a:t>VTRANS </a:t>
                      </a:r>
                      <a:r>
                        <a:rPr sz="1050" b="1" spc="-120" dirty="0">
                          <a:solidFill>
                            <a:srgbClr val="231F20"/>
                          </a:solidFill>
                          <a:latin typeface="Franklin Gothic Book" panose="020B0503020102020204" pitchFamily="34" charset="0"/>
                          <a:cs typeface="Calibri"/>
                        </a:rPr>
                        <a:t> </a:t>
                      </a:r>
                      <a:r>
                        <a:rPr sz="1050" b="1" spc="-10" dirty="0">
                          <a:solidFill>
                            <a:srgbClr val="231F20"/>
                          </a:solidFill>
                          <a:latin typeface="Franklin Gothic Book" panose="020B0503020102020204" pitchFamily="34" charset="0"/>
                          <a:cs typeface="Calibri"/>
                        </a:rPr>
                        <a:t>CONTACT</a:t>
                      </a:r>
                      <a:r>
                        <a:rPr lang="en-US" sz="1050" b="1" spc="-10" dirty="0">
                          <a:solidFill>
                            <a:srgbClr val="231F20"/>
                          </a:solidFill>
                          <a:latin typeface="Franklin Gothic Book" panose="020B0503020102020204" pitchFamily="34" charset="0"/>
                          <a:cs typeface="Calibri"/>
                        </a:rPr>
                        <a:t>(S)</a:t>
                      </a:r>
                    </a:p>
                    <a:p>
                      <a:pPr marL="152400" marR="0" lvl="0" indent="0" defTabSz="914400" eaLnBrk="1" fontAlgn="auto" latinLnBrk="0" hangingPunct="1">
                        <a:lnSpc>
                          <a:spcPct val="100000"/>
                        </a:lnSpc>
                        <a:spcBef>
                          <a:spcPts val="0"/>
                        </a:spcBef>
                        <a:spcAft>
                          <a:spcPts val="0"/>
                        </a:spcAft>
                        <a:buClrTx/>
                        <a:buSzTx/>
                        <a:buFontTx/>
                        <a:buNone/>
                        <a:tabLst/>
                        <a:defRPr/>
                      </a:pPr>
                      <a:r>
                        <a:rPr lang="en-US" sz="800" spc="-20" dirty="0">
                          <a:solidFill>
                            <a:srgbClr val="231F20"/>
                          </a:solidFill>
                          <a:latin typeface="Palatino Linotype" panose="02040502050505030304" pitchFamily="18" charset="0"/>
                          <a:cs typeface="Calibri"/>
                        </a:rPr>
                        <a:t>Emily </a:t>
                      </a:r>
                      <a:r>
                        <a:rPr lang="en-US" sz="800" spc="-20" dirty="0" err="1">
                          <a:solidFill>
                            <a:srgbClr val="231F20"/>
                          </a:solidFill>
                          <a:latin typeface="Palatino Linotype" panose="02040502050505030304" pitchFamily="18" charset="0"/>
                          <a:cs typeface="Calibri"/>
                        </a:rPr>
                        <a:t>Parkani</a:t>
                      </a:r>
                      <a:r>
                        <a:rPr lang="en-US" sz="800" spc="-20" dirty="0">
                          <a:solidFill>
                            <a:srgbClr val="231F20"/>
                          </a:solidFill>
                          <a:latin typeface="Palatino Linotype" panose="02040502050505030304" pitchFamily="18" charset="0"/>
                          <a:cs typeface="Calibri"/>
                        </a:rPr>
                        <a:t>, Research Manager</a:t>
                      </a:r>
                    </a:p>
                    <a:p>
                      <a:pPr marL="152400">
                        <a:lnSpc>
                          <a:spcPct val="100000"/>
                        </a:lnSpc>
                      </a:pPr>
                      <a:endParaRPr lang="en-US" sz="850" spc="-35" dirty="0">
                        <a:solidFill>
                          <a:srgbClr val="231F20"/>
                        </a:solidFill>
                        <a:latin typeface="Calibri"/>
                        <a:ea typeface="+mn-ea"/>
                        <a:cs typeface="Calibri"/>
                      </a:endParaRPr>
                    </a:p>
                    <a:p>
                      <a:pPr>
                        <a:lnSpc>
                          <a:spcPct val="100000"/>
                        </a:lnSpc>
                        <a:spcBef>
                          <a:spcPts val="30"/>
                        </a:spcBef>
                      </a:pPr>
                      <a:endParaRPr sz="1000" dirty="0">
                        <a:latin typeface="Franklin Gothic Book" panose="020B0503020102020204" pitchFamily="34" charset="0"/>
                        <a:cs typeface="Times New Roman"/>
                      </a:endParaRPr>
                    </a:p>
                    <a:p>
                      <a:pPr marL="152400">
                        <a:lnSpc>
                          <a:spcPct val="100000"/>
                        </a:lnSpc>
                      </a:pPr>
                      <a:r>
                        <a:rPr sz="1050" b="1" spc="-30" dirty="0">
                          <a:solidFill>
                            <a:srgbClr val="231F20"/>
                          </a:solidFill>
                          <a:latin typeface="Franklin Gothic Book" panose="020B0503020102020204" pitchFamily="34" charset="0"/>
                          <a:cs typeface="Calibri"/>
                        </a:rPr>
                        <a:t>MORE</a:t>
                      </a:r>
                      <a:r>
                        <a:rPr sz="1050" b="1" spc="-110" dirty="0">
                          <a:solidFill>
                            <a:srgbClr val="231F20"/>
                          </a:solidFill>
                          <a:latin typeface="Franklin Gothic Book" panose="020B0503020102020204" pitchFamily="34" charset="0"/>
                          <a:cs typeface="Calibri"/>
                        </a:rPr>
                        <a:t> </a:t>
                      </a:r>
                      <a:r>
                        <a:rPr sz="1050" b="1" spc="-25" dirty="0">
                          <a:solidFill>
                            <a:srgbClr val="231F20"/>
                          </a:solidFill>
                          <a:latin typeface="Franklin Gothic Book" panose="020B0503020102020204" pitchFamily="34" charset="0"/>
                          <a:cs typeface="Calibri"/>
                        </a:rPr>
                        <a:t>INFORMATION</a:t>
                      </a:r>
                      <a:endParaRPr sz="1050" dirty="0">
                        <a:latin typeface="Franklin Gothic Book" panose="020B0503020102020204" pitchFamily="34" charset="0"/>
                        <a:cs typeface="Calibri"/>
                      </a:endParaRPr>
                    </a:p>
                    <a:p>
                      <a:pPr marL="152400" marR="154940">
                        <a:lnSpc>
                          <a:spcPts val="1000"/>
                        </a:lnSpc>
                        <a:spcBef>
                          <a:spcPts val="290"/>
                        </a:spcBef>
                      </a:pPr>
                      <a:r>
                        <a:rPr lang="en-US" sz="850" i="1" baseline="0" dirty="0">
                          <a:solidFill>
                            <a:srgbClr val="231F20"/>
                          </a:solidFill>
                          <a:latin typeface="Palatino Linotype" panose="02040502050505030304" pitchFamily="18" charset="0"/>
                          <a:cs typeface="Calibri"/>
                          <a:hlinkClick r:id="rId2"/>
                        </a:rPr>
                        <a:t>link to the final report</a:t>
                      </a:r>
                      <a:r>
                        <a:rPr lang="en-US" sz="850" i="1" baseline="0" dirty="0">
                          <a:solidFill>
                            <a:srgbClr val="231F20"/>
                          </a:solidFill>
                          <a:latin typeface="Palatino Linotype" panose="02040502050505030304" pitchFamily="18" charset="0"/>
                          <a:cs typeface="Calibri"/>
                        </a:rPr>
                        <a:t>:</a:t>
                      </a:r>
                    </a:p>
                    <a:p>
                      <a:pPr marL="152400" marR="154940">
                        <a:lnSpc>
                          <a:spcPts val="1000"/>
                        </a:lnSpc>
                        <a:spcBef>
                          <a:spcPts val="290"/>
                        </a:spcBef>
                      </a:pPr>
                      <a:r>
                        <a:rPr lang="en-US" sz="850" i="1" baseline="0" dirty="0">
                          <a:solidFill>
                            <a:srgbClr val="231F20"/>
                          </a:solidFill>
                          <a:latin typeface="Palatino Linotype" panose="02040502050505030304" pitchFamily="18" charset="0"/>
                          <a:cs typeface="Calibri"/>
                        </a:rPr>
                        <a:t>http://</a:t>
                      </a:r>
                      <a:r>
                        <a:rPr lang="en-US" sz="850" i="1" baseline="0" dirty="0" err="1">
                          <a:solidFill>
                            <a:srgbClr val="231F20"/>
                          </a:solidFill>
                          <a:latin typeface="Palatino Linotype" panose="02040502050505030304" pitchFamily="18" charset="0"/>
                          <a:cs typeface="Calibri"/>
                        </a:rPr>
                        <a:t>vtrans.vermont.gov</a:t>
                      </a:r>
                      <a:r>
                        <a:rPr lang="en-US" sz="850" i="1" baseline="0" dirty="0">
                          <a:solidFill>
                            <a:srgbClr val="231F20"/>
                          </a:solidFill>
                          <a:latin typeface="Palatino Linotype" panose="02040502050505030304" pitchFamily="18" charset="0"/>
                          <a:cs typeface="Calibri"/>
                        </a:rPr>
                        <a:t>/sites/</a:t>
                      </a:r>
                      <a:r>
                        <a:rPr lang="en-US" sz="850" i="1" baseline="0" dirty="0" err="1">
                          <a:solidFill>
                            <a:srgbClr val="231F20"/>
                          </a:solidFill>
                          <a:latin typeface="Palatino Linotype" panose="02040502050505030304" pitchFamily="18" charset="0"/>
                          <a:cs typeface="Calibri"/>
                        </a:rPr>
                        <a:t>aot</a:t>
                      </a:r>
                      <a:r>
                        <a:rPr lang="en-US" sz="850" i="1" baseline="0" dirty="0">
                          <a:solidFill>
                            <a:srgbClr val="231F20"/>
                          </a:solidFill>
                          <a:latin typeface="Palatino Linotype" panose="02040502050505030304" pitchFamily="18" charset="0"/>
                          <a:cs typeface="Calibri"/>
                        </a:rPr>
                        <a:t>/files/highway/documents/</a:t>
                      </a:r>
                      <a:r>
                        <a:rPr lang="en-US" sz="850" i="1" baseline="0" dirty="0" err="1">
                          <a:solidFill>
                            <a:srgbClr val="231F20"/>
                          </a:solidFill>
                          <a:latin typeface="Palatino Linotype" panose="02040502050505030304" pitchFamily="18" charset="0"/>
                          <a:cs typeface="Calibri"/>
                        </a:rPr>
                        <a:t>materialsandresearch</a:t>
                      </a:r>
                      <a:r>
                        <a:rPr lang="en-US" sz="850" i="1" baseline="0" dirty="0">
                          <a:solidFill>
                            <a:srgbClr val="231F20"/>
                          </a:solidFill>
                          <a:latin typeface="Palatino Linotype" panose="02040502050505030304" pitchFamily="18" charset="0"/>
                          <a:cs typeface="Calibri"/>
                        </a:rPr>
                        <a:t>/</a:t>
                      </a:r>
                      <a:r>
                        <a:rPr lang="en-US" sz="850" i="1" baseline="0" dirty="0" err="1">
                          <a:solidFill>
                            <a:srgbClr val="231F20"/>
                          </a:solidFill>
                          <a:latin typeface="Palatino Linotype" panose="02040502050505030304" pitchFamily="18" charset="0"/>
                          <a:cs typeface="Calibri"/>
                        </a:rPr>
                        <a:t>completedprojects</a:t>
                      </a:r>
                      <a:r>
                        <a:rPr lang="en-US" sz="850" i="1" baseline="0" dirty="0">
                          <a:solidFill>
                            <a:srgbClr val="231F20"/>
                          </a:solidFill>
                          <a:latin typeface="Palatino Linotype" panose="02040502050505030304" pitchFamily="18" charset="0"/>
                          <a:cs typeface="Calibri"/>
                        </a:rPr>
                        <a:t>/Intelligent%20Compaction_Final%20Report%20%28VTrans%20Approved%29.pdf</a:t>
                      </a:r>
                    </a:p>
                    <a:p>
                      <a:pPr marL="152400" marR="154940">
                        <a:lnSpc>
                          <a:spcPts val="1000"/>
                        </a:lnSpc>
                        <a:spcBef>
                          <a:spcPts val="290"/>
                        </a:spcBef>
                      </a:pPr>
                      <a:endParaRPr lang="en-US" sz="850" dirty="0">
                        <a:latin typeface="Palatino Linotype" panose="02040502050505030304" pitchFamily="18" charset="0"/>
                        <a:cs typeface="Times New Roman"/>
                      </a:endParaRPr>
                    </a:p>
                    <a:p>
                      <a:pPr marL="152400" marR="154940">
                        <a:lnSpc>
                          <a:spcPts val="1000"/>
                        </a:lnSpc>
                        <a:spcBef>
                          <a:spcPts val="290"/>
                        </a:spcBef>
                      </a:pPr>
                      <a:r>
                        <a:rPr lang="en-US" sz="850" dirty="0">
                          <a:latin typeface="Palatino Linotype" panose="02040502050505030304" pitchFamily="18" charset="0"/>
                          <a:cs typeface="Times New Roman"/>
                        </a:rPr>
                        <a:t>This fact sheet</a:t>
                      </a:r>
                      <a:r>
                        <a:rPr lang="en-US" sz="850" baseline="0" dirty="0">
                          <a:latin typeface="Palatino Linotype" panose="02040502050505030304" pitchFamily="18" charset="0"/>
                          <a:cs typeface="Times New Roman"/>
                        </a:rPr>
                        <a:t> was prepared for the 2017 </a:t>
                      </a:r>
                      <a:r>
                        <a:rPr lang="en-US" sz="850" baseline="0" dirty="0" err="1">
                          <a:latin typeface="Palatino Linotype" panose="02040502050505030304" pitchFamily="18" charset="0"/>
                          <a:cs typeface="Times New Roman"/>
                        </a:rPr>
                        <a:t>VTrans</a:t>
                      </a:r>
                      <a:r>
                        <a:rPr lang="en-US" sz="850" baseline="0" dirty="0">
                          <a:latin typeface="Palatino Linotype" panose="02040502050505030304" pitchFamily="18" charset="0"/>
                          <a:cs typeface="Times New Roman"/>
                        </a:rPr>
                        <a:t> Research Symposium &amp; STIC Annual Meeting held </a:t>
                      </a:r>
                      <a:r>
                        <a:rPr lang="en-US" sz="850" b="1" baseline="0" dirty="0">
                          <a:latin typeface="Palatino Linotype" panose="02040502050505030304" pitchFamily="18" charset="0"/>
                          <a:cs typeface="Times New Roman"/>
                        </a:rPr>
                        <a:t>on September 28, 2017</a:t>
                      </a:r>
                      <a:r>
                        <a:rPr lang="en-US" sz="850" baseline="0" dirty="0">
                          <a:latin typeface="Palatino Linotype" panose="02040502050505030304" pitchFamily="18" charset="0"/>
                          <a:cs typeface="Times New Roman"/>
                        </a:rPr>
                        <a:t> at National Life in Montpelier, VT.  8:00 am– 12:00 pm.</a:t>
                      </a:r>
                    </a:p>
                    <a:p>
                      <a:pPr marL="152400" marR="154940">
                        <a:lnSpc>
                          <a:spcPts val="1000"/>
                        </a:lnSpc>
                        <a:spcBef>
                          <a:spcPts val="290"/>
                        </a:spcBef>
                      </a:pPr>
                      <a:endParaRPr lang="en-US" sz="850" baseline="0" dirty="0">
                        <a:latin typeface="Palatino Linotype" panose="02040502050505030304" pitchFamily="18" charset="0"/>
                        <a:cs typeface="Times New Roman"/>
                      </a:endParaRPr>
                    </a:p>
                    <a:p>
                      <a:pPr marL="152400" marR="154940">
                        <a:lnSpc>
                          <a:spcPts val="1000"/>
                        </a:lnSpc>
                        <a:spcBef>
                          <a:spcPts val="290"/>
                        </a:spcBef>
                      </a:pPr>
                      <a:r>
                        <a:rPr lang="en-US" sz="850" baseline="0" dirty="0">
                          <a:latin typeface="Palatino Linotype" panose="02040502050505030304" pitchFamily="18" charset="0"/>
                          <a:cs typeface="Times New Roman"/>
                        </a:rPr>
                        <a:t>Fact sheets can be found for additional projects featured at the 2017 Symposium at </a:t>
                      </a:r>
                      <a:r>
                        <a:rPr lang="en-US" sz="850" baseline="0" dirty="0">
                          <a:latin typeface="Palatino Linotype" panose="02040502050505030304" pitchFamily="18" charset="0"/>
                          <a:cs typeface="Times New Roman"/>
                          <a:hlinkClick r:id="rId3"/>
                        </a:rPr>
                        <a:t>http://vtrans.vermont.gov/planning/research/2017symposium</a:t>
                      </a:r>
                      <a:r>
                        <a:rPr lang="en-US" sz="850" baseline="0" dirty="0">
                          <a:latin typeface="Palatino Linotype" panose="02040502050505030304" pitchFamily="18" charset="0"/>
                          <a:cs typeface="Times New Roman"/>
                        </a:rPr>
                        <a:t> </a:t>
                      </a:r>
                    </a:p>
                    <a:p>
                      <a:pPr marL="152400" marR="154940">
                        <a:lnSpc>
                          <a:spcPts val="1000"/>
                        </a:lnSpc>
                        <a:spcBef>
                          <a:spcPts val="290"/>
                        </a:spcBef>
                      </a:pPr>
                      <a:endParaRPr lang="en-US" sz="850" baseline="0" dirty="0">
                        <a:latin typeface="Palatino Linotype" panose="02040502050505030304" pitchFamily="18" charset="0"/>
                        <a:cs typeface="Times New Roman"/>
                      </a:endParaRPr>
                    </a:p>
                    <a:p>
                      <a:pPr marL="152400" marR="154940">
                        <a:lnSpc>
                          <a:spcPts val="1000"/>
                        </a:lnSpc>
                        <a:spcBef>
                          <a:spcPts val="290"/>
                        </a:spcBef>
                      </a:pPr>
                      <a:r>
                        <a:rPr lang="en-US" sz="850" baseline="0" dirty="0">
                          <a:latin typeface="Palatino Linotype" panose="02040502050505030304" pitchFamily="18" charset="0"/>
                          <a:cs typeface="Times New Roman"/>
                        </a:rPr>
                        <a:t>Additional information about the </a:t>
                      </a:r>
                      <a:r>
                        <a:rPr lang="en-US" sz="850" b="1" baseline="0" dirty="0" err="1">
                          <a:latin typeface="Palatino Linotype" panose="02040502050505030304" pitchFamily="18" charset="0"/>
                          <a:cs typeface="Times New Roman"/>
                        </a:rPr>
                        <a:t>VTrans</a:t>
                      </a:r>
                      <a:r>
                        <a:rPr lang="en-US" sz="850" b="1" baseline="0" dirty="0">
                          <a:latin typeface="Palatino Linotype" panose="02040502050505030304" pitchFamily="18" charset="0"/>
                          <a:cs typeface="Times New Roman"/>
                        </a:rPr>
                        <a:t> Research Program </a:t>
                      </a:r>
                      <a:r>
                        <a:rPr lang="en-US" sz="850" baseline="0" dirty="0">
                          <a:latin typeface="Palatino Linotype" panose="02040502050505030304" pitchFamily="18" charset="0"/>
                          <a:cs typeface="Times New Roman"/>
                        </a:rPr>
                        <a:t>can be found at </a:t>
                      </a:r>
                      <a:r>
                        <a:rPr lang="en-US" sz="850" baseline="0" dirty="0">
                          <a:latin typeface="Palatino Linotype" panose="02040502050505030304" pitchFamily="18" charset="0"/>
                          <a:cs typeface="Times New Roman"/>
                          <a:hlinkClick r:id="rId4"/>
                        </a:rPr>
                        <a:t>http://vtrans.vermont.gov/planning/research</a:t>
                      </a:r>
                      <a:r>
                        <a:rPr lang="en-US" sz="850" baseline="0" dirty="0">
                          <a:latin typeface="Palatino Linotype" panose="02040502050505030304" pitchFamily="18" charset="0"/>
                          <a:cs typeface="Times New Roman"/>
                        </a:rPr>
                        <a:t> </a:t>
                      </a:r>
                    </a:p>
                    <a:p>
                      <a:pPr marL="152400" marR="154940">
                        <a:lnSpc>
                          <a:spcPts val="1000"/>
                        </a:lnSpc>
                        <a:spcBef>
                          <a:spcPts val="290"/>
                        </a:spcBef>
                      </a:pPr>
                      <a:endParaRPr lang="en-US" sz="850" baseline="0" dirty="0">
                        <a:latin typeface="Palatino Linotype" panose="02040502050505030304" pitchFamily="18" charset="0"/>
                        <a:cs typeface="Times New Roman"/>
                      </a:endParaRPr>
                    </a:p>
                    <a:p>
                      <a:pPr marL="152400" marR="154940" lvl="0" indent="0" defTabSz="914400" eaLnBrk="1" fontAlgn="auto" latinLnBrk="0" hangingPunct="1">
                        <a:lnSpc>
                          <a:spcPts val="1000"/>
                        </a:lnSpc>
                        <a:spcBef>
                          <a:spcPts val="290"/>
                        </a:spcBef>
                        <a:spcAft>
                          <a:spcPts val="0"/>
                        </a:spcAft>
                        <a:buClrTx/>
                        <a:buSzTx/>
                        <a:buFontTx/>
                        <a:buNone/>
                        <a:tabLst/>
                        <a:defRPr/>
                      </a:pPr>
                      <a:r>
                        <a:rPr lang="en-US" sz="850" baseline="0" dirty="0">
                          <a:latin typeface="Palatino Linotype" panose="02040502050505030304" pitchFamily="18" charset="0"/>
                          <a:cs typeface="Times New Roman"/>
                        </a:rPr>
                        <a:t>Additional information about the </a:t>
                      </a:r>
                      <a:r>
                        <a:rPr lang="en-US" sz="850" b="1" baseline="0" dirty="0" err="1">
                          <a:latin typeface="Palatino Linotype" panose="02040502050505030304" pitchFamily="18" charset="0"/>
                          <a:cs typeface="Times New Roman"/>
                        </a:rPr>
                        <a:t>VTrans</a:t>
                      </a:r>
                      <a:r>
                        <a:rPr lang="en-US" sz="850" b="1" baseline="0" dirty="0">
                          <a:latin typeface="Palatino Linotype" panose="02040502050505030304" pitchFamily="18" charset="0"/>
                          <a:cs typeface="Times New Roman"/>
                        </a:rPr>
                        <a:t> STIC Program </a:t>
                      </a:r>
                      <a:r>
                        <a:rPr lang="en-US" sz="850" baseline="0" dirty="0">
                          <a:latin typeface="Palatino Linotype" panose="02040502050505030304" pitchFamily="18" charset="0"/>
                          <a:cs typeface="Times New Roman"/>
                        </a:rPr>
                        <a:t>can be found at </a:t>
                      </a:r>
                      <a:r>
                        <a:rPr lang="en-US" sz="850" baseline="0" dirty="0">
                          <a:latin typeface="Palatino Linotype" panose="02040502050505030304" pitchFamily="18" charset="0"/>
                          <a:cs typeface="Times New Roman"/>
                          <a:hlinkClick r:id="rId5"/>
                        </a:rPr>
                        <a:t>http://vtrans.vermont.gov/boards-councils/stic</a:t>
                      </a:r>
                      <a:r>
                        <a:rPr lang="en-US" sz="850" baseline="0" dirty="0">
                          <a:latin typeface="Palatino Linotype" panose="02040502050505030304" pitchFamily="18" charset="0"/>
                          <a:cs typeface="Times New Roman"/>
                        </a:rPr>
                        <a:t>  </a:t>
                      </a:r>
                      <a:endParaRPr lang="en-US" sz="850" dirty="0">
                        <a:latin typeface="Palatino Linotype" panose="02040502050505030304" pitchFamily="18" charset="0"/>
                        <a:cs typeface="Times New Roman"/>
                      </a:endParaRPr>
                    </a:p>
                  </a:txBody>
                  <a:tcPr marL="0" marR="0" marT="0" marB="0">
                    <a:lnL w="12699">
                      <a:solidFill>
                        <a:srgbClr val="395F3A"/>
                      </a:solidFill>
                      <a:prstDash val="solid"/>
                    </a:lnL>
                    <a:lnR w="12699">
                      <a:solidFill>
                        <a:srgbClr val="395F3A"/>
                      </a:solidFill>
                      <a:prstDash val="solid"/>
                    </a:lnR>
                    <a:lnB w="12699">
                      <a:solidFill>
                        <a:srgbClr val="395F3A"/>
                      </a:solidFill>
                      <a:prstDash val="solid"/>
                    </a:lnB>
                    <a:solidFill>
                      <a:srgbClr val="557630">
                        <a:alpha val="25000"/>
                      </a:srgbClr>
                    </a:solidFill>
                  </a:tcPr>
                </a:tc>
                <a:tc>
                  <a:txBody>
                    <a:bodyPr/>
                    <a:lstStyle/>
                    <a:p>
                      <a:pPr marL="70485" algn="just">
                        <a:lnSpc>
                          <a:spcPct val="100000"/>
                        </a:lnSpc>
                        <a:spcBef>
                          <a:spcPts val="65"/>
                        </a:spcBef>
                      </a:pPr>
                      <a:r>
                        <a:rPr lang="en-US" sz="1400" b="1" spc="35" dirty="0">
                          <a:solidFill>
                            <a:srgbClr val="231F20"/>
                          </a:solidFill>
                          <a:latin typeface="Franklin Gothic Book" panose="020B0503020102020204" pitchFamily="34" charset="0"/>
                          <a:ea typeface="+mn-ea"/>
                          <a:cs typeface="Calibri"/>
                        </a:rPr>
                        <a:t>Introduction or </a:t>
                      </a:r>
                      <a:r>
                        <a:rPr sz="1400" b="1" spc="35" dirty="0">
                          <a:solidFill>
                            <a:srgbClr val="231F20"/>
                          </a:solidFill>
                          <a:latin typeface="Franklin Gothic Book" panose="020B0503020102020204" pitchFamily="34" charset="0"/>
                          <a:ea typeface="+mn-ea"/>
                          <a:cs typeface="Calibri"/>
                        </a:rPr>
                        <a:t>What was the Problem?</a:t>
                      </a:r>
                    </a:p>
                    <a:p>
                      <a:pPr marL="70485" marR="5715" lvl="0" indent="0" algn="just" defTabSz="914400" eaLnBrk="1" fontAlgn="auto" latinLnBrk="0" hangingPunct="1">
                        <a:lnSpc>
                          <a:spcPts val="1210"/>
                        </a:lnSpc>
                        <a:spcBef>
                          <a:spcPts val="960"/>
                        </a:spcBef>
                        <a:spcAft>
                          <a:spcPts val="0"/>
                        </a:spcAft>
                        <a:buClrTx/>
                        <a:buSzTx/>
                        <a:buFontTx/>
                        <a:buNone/>
                        <a:tabLst/>
                        <a:defRPr/>
                      </a:pPr>
                      <a:r>
                        <a:rPr lang="en-US" sz="1100" spc="-35" dirty="0">
                          <a:solidFill>
                            <a:srgbClr val="231F20"/>
                          </a:solidFill>
                          <a:latin typeface="Palatino Linotype" panose="02040502050505030304" pitchFamily="18" charset="0"/>
                          <a:ea typeface="+mn-ea"/>
                          <a:cs typeface="Garamond"/>
                        </a:rPr>
                        <a:t>Intelligent Compaction (IC) is an innovative technology that has the potential to overcome problems encountered in conventional compaction techniques. IC uses rollers equipped with accelerometers, highly accurate GPS, onboard computer, and infrared thermometers. The use of IC rollers (1) increases the compaction uniformity; (2) provides a system wide (i.e. global) stiffness-based inspection practice; (3) allows for real-time monitoring, identification of weak areas, and making informed decisions on proper course of action during compaction; and (4) leads to potential savings in maintenance costs and extended service life [NCHRP report 676]. Although IC has shown significant promise for earthwork and asphalt pavement construction projects over the past few years, most IC-related research and case studies are available for large-scale projects, and more information on the use of IC would be needed to gain confidence and experience in the technology. In addition, it is necessary to develop robust </a:t>
                      </a:r>
                      <a:r>
                        <a:rPr lang="en-US" sz="1100" spc="-35" baseline="0" dirty="0">
                          <a:solidFill>
                            <a:srgbClr val="231F20"/>
                          </a:solidFill>
                          <a:latin typeface="Palatino Linotype" panose="02040502050505030304" pitchFamily="18" charset="0"/>
                          <a:cs typeface="Garamond"/>
                        </a:rPr>
                        <a:t>Quality Assurance/Control (</a:t>
                      </a:r>
                      <a:r>
                        <a:rPr lang="en-US" sz="1100" spc="-35" dirty="0">
                          <a:solidFill>
                            <a:srgbClr val="231F20"/>
                          </a:solidFill>
                          <a:latin typeface="Palatino Linotype" panose="02040502050505030304" pitchFamily="18" charset="0"/>
                          <a:ea typeface="+mn-ea"/>
                          <a:cs typeface="Garamond"/>
                        </a:rPr>
                        <a:t>QA/QC) specifications for IC implementation in Vermont projects.</a:t>
                      </a:r>
                    </a:p>
                    <a:p>
                      <a:pPr marL="0" marR="0" indent="0" defTabSz="914400" eaLnBrk="1" fontAlgn="auto" latinLnBrk="0" hangingPunct="1">
                        <a:lnSpc>
                          <a:spcPct val="100000"/>
                        </a:lnSpc>
                        <a:spcBef>
                          <a:spcPts val="0"/>
                        </a:spcBef>
                        <a:spcAft>
                          <a:spcPts val="0"/>
                        </a:spcAft>
                        <a:buClrTx/>
                        <a:buSzTx/>
                        <a:buFontTx/>
                        <a:buNone/>
                        <a:tabLst/>
                        <a:defRPr/>
                      </a:pPr>
                      <a:endParaRPr lang="en-US" sz="1100" spc="-35" dirty="0">
                        <a:solidFill>
                          <a:srgbClr val="231F20"/>
                        </a:solidFill>
                        <a:latin typeface="Palatino Linotype" panose="02040502050505030304" pitchFamily="18" charset="0"/>
                        <a:ea typeface="+mn-ea"/>
                        <a:cs typeface="Garamond"/>
                      </a:endParaRPr>
                    </a:p>
                    <a:p>
                      <a:pPr marL="0" marR="0" indent="0" defTabSz="914400" eaLnBrk="1" fontAlgn="auto" latinLnBrk="0" hangingPunct="1">
                        <a:lnSpc>
                          <a:spcPct val="100000"/>
                        </a:lnSpc>
                        <a:spcBef>
                          <a:spcPts val="0"/>
                        </a:spcBef>
                        <a:spcAft>
                          <a:spcPts val="0"/>
                        </a:spcAft>
                        <a:buClrTx/>
                        <a:buSzTx/>
                        <a:buFontTx/>
                        <a:buNone/>
                        <a:tabLst/>
                        <a:defRPr/>
                      </a:pPr>
                      <a:r>
                        <a:rPr lang="en-US" sz="1400" b="1" spc="20" dirty="0">
                          <a:solidFill>
                            <a:srgbClr val="231F20"/>
                          </a:solidFill>
                          <a:latin typeface="Franklin Gothic Book" panose="020B0503020102020204" pitchFamily="34" charset="0"/>
                          <a:cs typeface="Calibri"/>
                        </a:rPr>
                        <a:t> Methodology</a:t>
                      </a:r>
                      <a:r>
                        <a:rPr lang="en-US" sz="1400" b="1" spc="20" baseline="0" dirty="0">
                          <a:solidFill>
                            <a:srgbClr val="231F20"/>
                          </a:solidFill>
                          <a:latin typeface="Franklin Gothic Book" panose="020B0503020102020204" pitchFamily="34" charset="0"/>
                          <a:cs typeface="Calibri"/>
                        </a:rPr>
                        <a:t> or </a:t>
                      </a:r>
                      <a:r>
                        <a:rPr sz="1400" b="1" spc="20" dirty="0">
                          <a:solidFill>
                            <a:srgbClr val="231F20"/>
                          </a:solidFill>
                          <a:latin typeface="Franklin Gothic Book" panose="020B0503020102020204" pitchFamily="34" charset="0"/>
                          <a:cs typeface="Calibri"/>
                        </a:rPr>
                        <a:t>What </a:t>
                      </a:r>
                      <a:r>
                        <a:rPr sz="1400" b="1" spc="35" dirty="0">
                          <a:solidFill>
                            <a:srgbClr val="231F20"/>
                          </a:solidFill>
                          <a:latin typeface="Franklin Gothic Book" panose="020B0503020102020204" pitchFamily="34" charset="0"/>
                          <a:cs typeface="Calibri"/>
                        </a:rPr>
                        <a:t>was</a:t>
                      </a:r>
                      <a:r>
                        <a:rPr sz="1400" b="1" spc="-165" dirty="0">
                          <a:solidFill>
                            <a:srgbClr val="231F20"/>
                          </a:solidFill>
                          <a:latin typeface="Franklin Gothic Book" panose="020B0503020102020204" pitchFamily="34" charset="0"/>
                          <a:cs typeface="Calibri"/>
                        </a:rPr>
                        <a:t> </a:t>
                      </a:r>
                      <a:r>
                        <a:rPr sz="1400" b="1" spc="40" dirty="0">
                          <a:solidFill>
                            <a:srgbClr val="231F20"/>
                          </a:solidFill>
                          <a:latin typeface="Franklin Gothic Book" panose="020B0503020102020204" pitchFamily="34" charset="0"/>
                          <a:cs typeface="Calibri"/>
                        </a:rPr>
                        <a:t>done?</a:t>
                      </a:r>
                      <a:endParaRPr sz="1400" dirty="0">
                        <a:latin typeface="Franklin Gothic Book" panose="020B0503020102020204" pitchFamily="34" charset="0"/>
                        <a:cs typeface="Calibri"/>
                      </a:endParaRPr>
                    </a:p>
                    <a:p>
                      <a:pPr marL="70485" marR="5715" algn="just">
                        <a:lnSpc>
                          <a:spcPts val="1210"/>
                        </a:lnSpc>
                        <a:spcBef>
                          <a:spcPts val="960"/>
                        </a:spcBef>
                      </a:pPr>
                      <a:r>
                        <a:rPr lang="en-US" sz="1100" spc="-35" dirty="0">
                          <a:solidFill>
                            <a:srgbClr val="231F20"/>
                          </a:solidFill>
                          <a:latin typeface="Palatino Linotype" panose="02040502050505030304" pitchFamily="18" charset="0"/>
                          <a:cs typeface="Garamond"/>
                        </a:rPr>
                        <a:t>I</a:t>
                      </a:r>
                      <a:r>
                        <a:rPr lang="en-US" sz="1100" spc="-35" baseline="0" dirty="0">
                          <a:solidFill>
                            <a:srgbClr val="231F20"/>
                          </a:solidFill>
                          <a:latin typeface="Palatino Linotype" panose="02040502050505030304" pitchFamily="18" charset="0"/>
                          <a:cs typeface="Garamond"/>
                        </a:rPr>
                        <a:t>n-depth literature review was performed to identify the most efficient and cost-effective IC techniques suitable for Vermont based on the availability of equipment, contractors, required resources, and for project sizes typical for Vermont. In addition, different field QA techniques currently available for intelligent compaction were identified. Moreover, the degree of uncertainty associated with the measurement values were evaluated using available data in the literature.</a:t>
                      </a:r>
                    </a:p>
                    <a:p>
                      <a:pPr marL="70485" marR="5715" algn="just">
                        <a:lnSpc>
                          <a:spcPts val="1210"/>
                        </a:lnSpc>
                        <a:spcBef>
                          <a:spcPts val="960"/>
                        </a:spcBef>
                      </a:pPr>
                      <a:r>
                        <a:rPr lang="en-US" sz="1400" b="1" spc="20" dirty="0">
                          <a:solidFill>
                            <a:srgbClr val="231F20"/>
                          </a:solidFill>
                          <a:latin typeface="Franklin Gothic Book" panose="020B0503020102020204" pitchFamily="34" charset="0"/>
                          <a:ea typeface="+mn-ea"/>
                          <a:cs typeface="Calibri"/>
                        </a:rPr>
                        <a:t>Conclusion or </a:t>
                      </a:r>
                      <a:r>
                        <a:rPr sz="1400" b="1" spc="20" dirty="0">
                          <a:solidFill>
                            <a:srgbClr val="231F20"/>
                          </a:solidFill>
                          <a:latin typeface="Franklin Gothic Book" panose="020B0503020102020204" pitchFamily="34" charset="0"/>
                          <a:cs typeface="Calibri"/>
                        </a:rPr>
                        <a:t>What</a:t>
                      </a:r>
                      <a:r>
                        <a:rPr sz="1400" b="1" spc="-50" dirty="0">
                          <a:solidFill>
                            <a:srgbClr val="231F20"/>
                          </a:solidFill>
                          <a:latin typeface="Franklin Gothic Book" panose="020B0503020102020204" pitchFamily="34" charset="0"/>
                          <a:cs typeface="Calibri"/>
                        </a:rPr>
                        <a:t> </a:t>
                      </a:r>
                      <a:r>
                        <a:rPr sz="1400" b="1" spc="30" dirty="0">
                          <a:solidFill>
                            <a:srgbClr val="231F20"/>
                          </a:solidFill>
                          <a:latin typeface="Franklin Gothic Book" panose="020B0503020102020204" pitchFamily="34" charset="0"/>
                          <a:cs typeface="Calibri"/>
                        </a:rPr>
                        <a:t>are</a:t>
                      </a:r>
                      <a:r>
                        <a:rPr sz="1400" b="1" spc="-50" dirty="0">
                          <a:solidFill>
                            <a:srgbClr val="231F20"/>
                          </a:solidFill>
                          <a:latin typeface="Franklin Gothic Book" panose="020B0503020102020204" pitchFamily="34" charset="0"/>
                          <a:cs typeface="Calibri"/>
                        </a:rPr>
                        <a:t> </a:t>
                      </a:r>
                      <a:r>
                        <a:rPr sz="1400" b="1" spc="40" dirty="0">
                          <a:solidFill>
                            <a:srgbClr val="231F20"/>
                          </a:solidFill>
                          <a:latin typeface="Franklin Gothic Book" panose="020B0503020102020204" pitchFamily="34" charset="0"/>
                          <a:cs typeface="Calibri"/>
                        </a:rPr>
                        <a:t>the</a:t>
                      </a:r>
                      <a:r>
                        <a:rPr sz="1400" b="1" spc="-50" dirty="0">
                          <a:solidFill>
                            <a:srgbClr val="231F20"/>
                          </a:solidFill>
                          <a:latin typeface="Franklin Gothic Book" panose="020B0503020102020204" pitchFamily="34" charset="0"/>
                          <a:cs typeface="Calibri"/>
                        </a:rPr>
                        <a:t> </a:t>
                      </a:r>
                      <a:r>
                        <a:rPr sz="1400" b="1" spc="50" dirty="0">
                          <a:solidFill>
                            <a:srgbClr val="231F20"/>
                          </a:solidFill>
                          <a:latin typeface="Franklin Gothic Book" panose="020B0503020102020204" pitchFamily="34" charset="0"/>
                          <a:cs typeface="Calibri"/>
                        </a:rPr>
                        <a:t>next</a:t>
                      </a:r>
                      <a:r>
                        <a:rPr sz="1400" b="1" spc="-50" dirty="0">
                          <a:solidFill>
                            <a:srgbClr val="231F20"/>
                          </a:solidFill>
                          <a:latin typeface="Franklin Gothic Book" panose="020B0503020102020204" pitchFamily="34" charset="0"/>
                          <a:cs typeface="Calibri"/>
                        </a:rPr>
                        <a:t> </a:t>
                      </a:r>
                      <a:r>
                        <a:rPr sz="1400" b="1" spc="35" dirty="0">
                          <a:solidFill>
                            <a:srgbClr val="231F20"/>
                          </a:solidFill>
                          <a:latin typeface="Franklin Gothic Book" panose="020B0503020102020204" pitchFamily="34" charset="0"/>
                          <a:cs typeface="Calibri"/>
                        </a:rPr>
                        <a:t>steps?</a:t>
                      </a:r>
                      <a:endParaRPr sz="1400" dirty="0">
                        <a:latin typeface="Franklin Gothic Book" panose="020B0503020102020204" pitchFamily="34" charset="0"/>
                        <a:cs typeface="Calibri"/>
                      </a:endParaRPr>
                    </a:p>
                    <a:p>
                      <a:pPr marL="70485" marR="5715" lvl="0" indent="0" algn="just" defTabSz="914400" eaLnBrk="1" fontAlgn="auto" latinLnBrk="0" hangingPunct="1">
                        <a:lnSpc>
                          <a:spcPts val="1210"/>
                        </a:lnSpc>
                        <a:spcBef>
                          <a:spcPts val="960"/>
                        </a:spcBef>
                        <a:spcAft>
                          <a:spcPts val="0"/>
                        </a:spcAft>
                        <a:buClrTx/>
                        <a:buSzTx/>
                        <a:buFontTx/>
                        <a:buNone/>
                        <a:tabLst/>
                        <a:defRPr/>
                      </a:pPr>
                      <a:r>
                        <a:rPr lang="en-US" sz="1100" spc="-35" dirty="0">
                          <a:solidFill>
                            <a:srgbClr val="231F20"/>
                          </a:solidFill>
                          <a:latin typeface="Palatino Linotype" panose="02040502050505030304" pitchFamily="18" charset="0"/>
                          <a:cs typeface="Garamond"/>
                        </a:rPr>
                        <a:t>IC was found to be a promising technology that can be implemented for both asphalt and soil</a:t>
                      </a:r>
                      <a:r>
                        <a:rPr lang="en-US" sz="1100" spc="-35" baseline="0" dirty="0">
                          <a:solidFill>
                            <a:srgbClr val="231F20"/>
                          </a:solidFill>
                          <a:latin typeface="Palatino Linotype" panose="02040502050505030304" pitchFamily="18" charset="0"/>
                          <a:cs typeface="Garamond"/>
                        </a:rPr>
                        <a:t> </a:t>
                      </a:r>
                      <a:r>
                        <a:rPr lang="en-US" sz="1100" spc="-35" dirty="0">
                          <a:solidFill>
                            <a:srgbClr val="231F20"/>
                          </a:solidFill>
                          <a:latin typeface="Palatino Linotype" panose="02040502050505030304" pitchFamily="18" charset="0"/>
                          <a:cs typeface="Garamond"/>
                        </a:rPr>
                        <a:t>compaction. Although the upfront costs of IC are higher than conventional density-based</a:t>
                      </a:r>
                      <a:r>
                        <a:rPr lang="en-US" sz="1100" spc="-35" baseline="0" dirty="0">
                          <a:solidFill>
                            <a:srgbClr val="231F20"/>
                          </a:solidFill>
                          <a:latin typeface="Palatino Linotype" panose="02040502050505030304" pitchFamily="18" charset="0"/>
                          <a:cs typeface="Garamond"/>
                        </a:rPr>
                        <a:t> </a:t>
                      </a:r>
                      <a:r>
                        <a:rPr lang="en-US" sz="1100" spc="-35" dirty="0">
                          <a:solidFill>
                            <a:srgbClr val="231F20"/>
                          </a:solidFill>
                          <a:latin typeface="Palatino Linotype" panose="02040502050505030304" pitchFamily="18" charset="0"/>
                          <a:cs typeface="Garamond"/>
                        </a:rPr>
                        <a:t>spot-test measurement methods, the possibility of 100% compaction coverage of the</a:t>
                      </a:r>
                      <a:r>
                        <a:rPr lang="en-US" sz="1100" spc="-35" baseline="0" dirty="0">
                          <a:solidFill>
                            <a:srgbClr val="231F20"/>
                          </a:solidFill>
                          <a:latin typeface="Palatino Linotype" panose="02040502050505030304" pitchFamily="18" charset="0"/>
                          <a:cs typeface="Garamond"/>
                        </a:rPr>
                        <a:t> </a:t>
                      </a:r>
                      <a:r>
                        <a:rPr lang="en-US" sz="1100" spc="-35" dirty="0">
                          <a:solidFill>
                            <a:srgbClr val="231F20"/>
                          </a:solidFill>
                          <a:latin typeface="Palatino Linotype" panose="02040502050505030304" pitchFamily="18" charset="0"/>
                          <a:cs typeface="Garamond"/>
                        </a:rPr>
                        <a:t>roadway along with more reliable stiffness measurements makes the IC a viable option to</a:t>
                      </a:r>
                      <a:r>
                        <a:rPr lang="en-US" sz="1100" spc="-35" baseline="0" dirty="0">
                          <a:solidFill>
                            <a:srgbClr val="231F20"/>
                          </a:solidFill>
                          <a:latin typeface="Palatino Linotype" panose="02040502050505030304" pitchFamily="18" charset="0"/>
                          <a:cs typeface="Garamond"/>
                        </a:rPr>
                        <a:t> </a:t>
                      </a:r>
                      <a:r>
                        <a:rPr lang="en-US" sz="1100" spc="-35" dirty="0">
                          <a:solidFill>
                            <a:srgbClr val="231F20"/>
                          </a:solidFill>
                          <a:latin typeface="Palatino Linotype" panose="02040502050505030304" pitchFamily="18" charset="0"/>
                          <a:cs typeface="Garamond"/>
                        </a:rPr>
                        <a:t>be used in earthwork construction. Generally, spot-test measurements correlate better with roller measurements in</a:t>
                      </a:r>
                      <a:r>
                        <a:rPr lang="en-US" sz="1100" spc="-35" baseline="0" dirty="0">
                          <a:solidFill>
                            <a:srgbClr val="231F20"/>
                          </a:solidFill>
                          <a:latin typeface="Palatino Linotype" panose="02040502050505030304" pitchFamily="18" charset="0"/>
                          <a:cs typeface="Garamond"/>
                        </a:rPr>
                        <a:t> </a:t>
                      </a:r>
                      <a:r>
                        <a:rPr lang="en-US" sz="1100" spc="-35" dirty="0">
                          <a:solidFill>
                            <a:srgbClr val="231F20"/>
                          </a:solidFill>
                          <a:latin typeface="Palatino Linotype" panose="02040502050505030304" pitchFamily="18" charset="0"/>
                          <a:cs typeface="Garamond"/>
                        </a:rPr>
                        <a:t>soil compared to asphalt. Based on the literature review performed in this study, it was</a:t>
                      </a:r>
                      <a:r>
                        <a:rPr lang="en-US" sz="1100" spc="-35" baseline="0" dirty="0">
                          <a:solidFill>
                            <a:srgbClr val="231F20"/>
                          </a:solidFill>
                          <a:latin typeface="Palatino Linotype" panose="02040502050505030304" pitchFamily="18" charset="0"/>
                          <a:cs typeface="Garamond"/>
                        </a:rPr>
                        <a:t> </a:t>
                      </a:r>
                      <a:r>
                        <a:rPr lang="en-US" sz="1100" spc="-35" dirty="0">
                          <a:solidFill>
                            <a:srgbClr val="231F20"/>
                          </a:solidFill>
                          <a:latin typeface="Palatino Linotype" panose="02040502050505030304" pitchFamily="18" charset="0"/>
                          <a:cs typeface="Garamond"/>
                        </a:rPr>
                        <a:t>found that IC measured stiffness correlates weakly with spot-test measurements for</a:t>
                      </a:r>
                      <a:r>
                        <a:rPr lang="en-US" sz="1100" spc="-35" baseline="0" dirty="0">
                          <a:solidFill>
                            <a:srgbClr val="231F20"/>
                          </a:solidFill>
                          <a:latin typeface="Palatino Linotype" panose="02040502050505030304" pitchFamily="18" charset="0"/>
                          <a:cs typeface="Garamond"/>
                        </a:rPr>
                        <a:t> </a:t>
                      </a:r>
                      <a:r>
                        <a:rPr lang="en-US" sz="1100" spc="-35" dirty="0">
                          <a:solidFill>
                            <a:srgbClr val="231F20"/>
                          </a:solidFill>
                          <a:latin typeface="Palatino Linotype" panose="02040502050505030304" pitchFamily="18" charset="0"/>
                          <a:cs typeface="Garamond"/>
                        </a:rPr>
                        <a:t>layered soil profiles compared to homogeneous soils. The next step is to implement IC technology in some of the projects</a:t>
                      </a:r>
                      <a:r>
                        <a:rPr lang="en-US" sz="1100" spc="-35" baseline="0" dirty="0">
                          <a:solidFill>
                            <a:srgbClr val="231F20"/>
                          </a:solidFill>
                          <a:latin typeface="Palatino Linotype" panose="02040502050505030304" pitchFamily="18" charset="0"/>
                          <a:cs typeface="Garamond"/>
                        </a:rPr>
                        <a:t> in Vermont, collect data, develop IC guidelines and robust QA/QC specifications for future IC implementation in Vermont projects, and evaluate the improvements in the pavement performance.</a:t>
                      </a:r>
                      <a:endParaRPr lang="en-US" sz="1100" spc="-35" dirty="0">
                        <a:solidFill>
                          <a:srgbClr val="231F20"/>
                        </a:solidFill>
                        <a:latin typeface="Palatino Linotype" panose="02040502050505030304" pitchFamily="18" charset="0"/>
                        <a:cs typeface="Garamond"/>
                      </a:endParaRPr>
                    </a:p>
                    <a:p>
                      <a:pPr marL="70485" marR="5715" lvl="0" indent="0" algn="just" defTabSz="914400" eaLnBrk="1" fontAlgn="auto" latinLnBrk="0" hangingPunct="1">
                        <a:lnSpc>
                          <a:spcPts val="1210"/>
                        </a:lnSpc>
                        <a:spcBef>
                          <a:spcPts val="960"/>
                        </a:spcBef>
                        <a:spcAft>
                          <a:spcPts val="0"/>
                        </a:spcAft>
                        <a:buClrTx/>
                        <a:buSzTx/>
                        <a:buFontTx/>
                        <a:buNone/>
                        <a:tabLst/>
                        <a:defRPr/>
                      </a:pPr>
                      <a:r>
                        <a:rPr sz="1400" b="1" spc="20" dirty="0">
                          <a:solidFill>
                            <a:srgbClr val="231F20"/>
                          </a:solidFill>
                          <a:latin typeface="Franklin Gothic Book" panose="020B0503020102020204" pitchFamily="34" charset="0"/>
                          <a:cs typeface="Calibri"/>
                        </a:rPr>
                        <a:t>What</a:t>
                      </a:r>
                      <a:r>
                        <a:rPr sz="1400" b="1" spc="-45" dirty="0">
                          <a:solidFill>
                            <a:srgbClr val="231F20"/>
                          </a:solidFill>
                          <a:latin typeface="Franklin Gothic Book" panose="020B0503020102020204" pitchFamily="34" charset="0"/>
                          <a:cs typeface="Calibri"/>
                        </a:rPr>
                        <a:t> </a:t>
                      </a:r>
                      <a:r>
                        <a:rPr sz="1400" b="1" spc="30" dirty="0">
                          <a:solidFill>
                            <a:srgbClr val="231F20"/>
                          </a:solidFill>
                          <a:latin typeface="Franklin Gothic Book" panose="020B0503020102020204" pitchFamily="34" charset="0"/>
                          <a:cs typeface="Calibri"/>
                        </a:rPr>
                        <a:t>are</a:t>
                      </a:r>
                      <a:r>
                        <a:rPr sz="1400" b="1" spc="-45" dirty="0">
                          <a:solidFill>
                            <a:srgbClr val="231F20"/>
                          </a:solidFill>
                          <a:latin typeface="Franklin Gothic Book" panose="020B0503020102020204" pitchFamily="34" charset="0"/>
                          <a:cs typeface="Calibri"/>
                        </a:rPr>
                        <a:t> </a:t>
                      </a:r>
                      <a:r>
                        <a:rPr sz="1400" b="1" spc="45" dirty="0">
                          <a:solidFill>
                            <a:srgbClr val="231F20"/>
                          </a:solidFill>
                          <a:latin typeface="Franklin Gothic Book" panose="020B0503020102020204" pitchFamily="34" charset="0"/>
                          <a:cs typeface="Calibri"/>
                        </a:rPr>
                        <a:t>potential</a:t>
                      </a:r>
                      <a:r>
                        <a:rPr sz="1400" b="1" spc="-45" dirty="0">
                          <a:solidFill>
                            <a:srgbClr val="231F20"/>
                          </a:solidFill>
                          <a:latin typeface="Franklin Gothic Book" panose="020B0503020102020204" pitchFamily="34" charset="0"/>
                          <a:cs typeface="Calibri"/>
                        </a:rPr>
                        <a:t> </a:t>
                      </a:r>
                      <a:r>
                        <a:rPr sz="1400" b="1" spc="40" dirty="0">
                          <a:solidFill>
                            <a:srgbClr val="231F20"/>
                          </a:solidFill>
                          <a:latin typeface="Franklin Gothic Book" panose="020B0503020102020204" pitchFamily="34" charset="0"/>
                          <a:cs typeface="Calibri"/>
                        </a:rPr>
                        <a:t>impacts?</a:t>
                      </a:r>
                      <a:r>
                        <a:rPr lang="en-US" sz="1400" b="1" spc="40" dirty="0">
                          <a:solidFill>
                            <a:srgbClr val="231F20"/>
                          </a:solidFill>
                          <a:latin typeface="Franklin Gothic Book" panose="020B0503020102020204" pitchFamily="34" charset="0"/>
                          <a:cs typeface="Calibri"/>
                        </a:rPr>
                        <a:t>  What is the benefit to </a:t>
                      </a:r>
                      <a:r>
                        <a:rPr lang="en-US" sz="1400" b="1" spc="40" dirty="0" err="1">
                          <a:solidFill>
                            <a:srgbClr val="231F20"/>
                          </a:solidFill>
                          <a:latin typeface="Franklin Gothic Book" panose="020B0503020102020204" pitchFamily="34" charset="0"/>
                          <a:cs typeface="Calibri"/>
                        </a:rPr>
                        <a:t>VTrans</a:t>
                      </a:r>
                      <a:r>
                        <a:rPr lang="en-US" sz="1400" b="1" spc="40" dirty="0">
                          <a:solidFill>
                            <a:srgbClr val="231F20"/>
                          </a:solidFill>
                          <a:latin typeface="Franklin Gothic Book" panose="020B0503020102020204" pitchFamily="34" charset="0"/>
                          <a:cs typeface="Calibri"/>
                        </a:rPr>
                        <a:t>?</a:t>
                      </a:r>
                      <a:endParaRPr sz="1400" dirty="0">
                        <a:latin typeface="Franklin Gothic Book" panose="020B0503020102020204" pitchFamily="34" charset="0"/>
                        <a:cs typeface="Calibri"/>
                      </a:endParaRPr>
                    </a:p>
                    <a:p>
                      <a:pPr marL="70485" marR="5715" indent="0" algn="just" defTabSz="914400" eaLnBrk="1" fontAlgn="auto" latinLnBrk="0" hangingPunct="1">
                        <a:lnSpc>
                          <a:spcPts val="1210"/>
                        </a:lnSpc>
                        <a:spcBef>
                          <a:spcPts val="960"/>
                        </a:spcBef>
                        <a:spcAft>
                          <a:spcPts val="0"/>
                        </a:spcAft>
                        <a:buClrTx/>
                        <a:buSzTx/>
                        <a:buFontTx/>
                        <a:buNone/>
                        <a:tabLst/>
                        <a:defRPr/>
                      </a:pPr>
                      <a:r>
                        <a:rPr lang="en-US" sz="1100" spc="-20" dirty="0">
                          <a:solidFill>
                            <a:srgbClr val="231F20"/>
                          </a:solidFill>
                          <a:latin typeface="Palatino Linotype" panose="02040502050505030304" pitchFamily="18" charset="0"/>
                          <a:cs typeface="Garamond"/>
                        </a:rPr>
                        <a:t>The outcomes of the project provide the Agency with (1) better understanding of IC</a:t>
                      </a:r>
                      <a:r>
                        <a:rPr lang="en-US" sz="1100" spc="-20" baseline="0" dirty="0">
                          <a:solidFill>
                            <a:srgbClr val="231F20"/>
                          </a:solidFill>
                          <a:latin typeface="Palatino Linotype" panose="02040502050505030304" pitchFamily="18" charset="0"/>
                          <a:cs typeface="Garamond"/>
                        </a:rPr>
                        <a:t> </a:t>
                      </a:r>
                      <a:r>
                        <a:rPr lang="en-US" sz="1100" spc="-20" dirty="0">
                          <a:solidFill>
                            <a:srgbClr val="231F20"/>
                          </a:solidFill>
                          <a:latin typeface="Palatino Linotype" panose="02040502050505030304" pitchFamily="18" charset="0"/>
                          <a:cs typeface="Garamond"/>
                        </a:rPr>
                        <a:t>implementation in pavement construction; (2) gaining confidence and experience in the</a:t>
                      </a:r>
                      <a:r>
                        <a:rPr lang="en-US" sz="1100" spc="-20" baseline="0" dirty="0">
                          <a:solidFill>
                            <a:srgbClr val="231F20"/>
                          </a:solidFill>
                          <a:latin typeface="Palatino Linotype" panose="02040502050505030304" pitchFamily="18" charset="0"/>
                          <a:cs typeface="Garamond"/>
                        </a:rPr>
                        <a:t> </a:t>
                      </a:r>
                      <a:r>
                        <a:rPr lang="en-US" sz="1100" spc="-20" dirty="0">
                          <a:solidFill>
                            <a:srgbClr val="231F20"/>
                          </a:solidFill>
                          <a:latin typeface="Palatino Linotype" panose="02040502050505030304" pitchFamily="18" charset="0"/>
                          <a:cs typeface="Garamond"/>
                        </a:rPr>
                        <a:t>technology; (3) more quantitative measures for implementing IC in future construction projects;</a:t>
                      </a:r>
                      <a:r>
                        <a:rPr lang="en-US" sz="1100" spc="-20" baseline="0" dirty="0">
                          <a:solidFill>
                            <a:srgbClr val="231F20"/>
                          </a:solidFill>
                          <a:latin typeface="Palatino Linotype" panose="02040502050505030304" pitchFamily="18" charset="0"/>
                          <a:cs typeface="Garamond"/>
                        </a:rPr>
                        <a:t> </a:t>
                      </a:r>
                      <a:r>
                        <a:rPr lang="en-US" sz="1100" spc="-20" dirty="0">
                          <a:solidFill>
                            <a:srgbClr val="231F20"/>
                          </a:solidFill>
                          <a:latin typeface="Palatino Linotype" panose="02040502050505030304" pitchFamily="18" charset="0"/>
                          <a:cs typeface="Garamond"/>
                        </a:rPr>
                        <a:t>(4) better assessment of improved pavement performance over time; and (5) a framework to incentivize contractors to use IC as a QC tool to improve the end product, which in turn helps the Agency to better serve the public.</a:t>
                      </a:r>
                    </a:p>
                  </a:txBody>
                  <a:tcPr marL="0" marR="0" marT="0" marB="0">
                    <a:lnL w="12699">
                      <a:solidFill>
                        <a:srgbClr val="395F3A"/>
                      </a:solidFill>
                      <a:prstDash val="solid"/>
                    </a:lnL>
                  </a:tcPr>
                </a:tc>
                <a:extLst>
                  <a:ext uri="{0D108BD9-81ED-4DB2-BD59-A6C34878D82A}">
                    <a16:rowId xmlns:a16="http://schemas.microsoft.com/office/drawing/2014/main" val="10003"/>
                  </a:ext>
                </a:extLst>
              </a:tr>
            </a:tbl>
          </a:graphicData>
        </a:graphic>
      </p:graphicFrame>
      <p:pic>
        <p:nvPicPr>
          <p:cNvPr id="30" name="Picture 29"/>
          <p:cNvPicPr>
            <a:picLocks noChangeAspect="1"/>
          </p:cNvPicPr>
          <p:nvPr/>
        </p:nvPicPr>
        <p:blipFill>
          <a:blip r:embed="rId6"/>
          <a:stretch>
            <a:fillRect/>
          </a:stretch>
        </p:blipFill>
        <p:spPr>
          <a:xfrm>
            <a:off x="457146" y="547106"/>
            <a:ext cx="1759779" cy="435589"/>
          </a:xfrm>
          <a:prstGeom prst="rect">
            <a:avLst/>
          </a:prstGeom>
        </p:spPr>
      </p:pic>
      <p:sp>
        <p:nvSpPr>
          <p:cNvPr id="32" name="TextBox 31"/>
          <p:cNvSpPr txBox="1"/>
          <p:nvPr/>
        </p:nvSpPr>
        <p:spPr>
          <a:xfrm>
            <a:off x="441244" y="1109911"/>
            <a:ext cx="1696490" cy="646331"/>
          </a:xfrm>
          <a:prstGeom prst="rect">
            <a:avLst/>
          </a:prstGeom>
          <a:solidFill>
            <a:schemeClr val="accent3">
              <a:lumMod val="40000"/>
              <a:lumOff val="60000"/>
              <a:alpha val="25000"/>
            </a:schemeClr>
          </a:solidFill>
        </p:spPr>
        <p:txBody>
          <a:bodyPr wrap="none" rtlCol="0">
            <a:spAutoFit/>
          </a:bodyPr>
          <a:lstStyle/>
          <a:p>
            <a:pPr algn="ctr"/>
            <a:r>
              <a:rPr lang="en-US" b="1" dirty="0">
                <a:latin typeface="Franklin Gothic Medium" panose="020B0603020102020204" pitchFamily="34" charset="0"/>
              </a:rPr>
              <a:t>2017 Research</a:t>
            </a:r>
          </a:p>
          <a:p>
            <a:pPr algn="ctr"/>
            <a:r>
              <a:rPr lang="en-US" b="1" dirty="0">
                <a:latin typeface="Franklin Gothic Medium" panose="020B0603020102020204" pitchFamily="34" charset="0"/>
              </a:rPr>
              <a:t>Symposium</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231F2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22ec0dd7-095b-41f2-b8b8-a624496b8c6b">E23TXWV46JPD-235135430-34</_dlc_DocId>
    <_dlc_DocIdUrl xmlns="22ec0dd7-095b-41f2-b8b8-a624496b8c6b">
      <Url>https://outside.vermont.gov/agency/VTRANS/external/docs/_layouts/15/DocIdRedir.aspx?ID=E23TXWV46JPD-235135430-34</Url>
      <Description>E23TXWV46JPD-235135430-34</Description>
    </_dlc_DocIdUrl>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ct:contentTypeSchema xmlns:ct="http://schemas.microsoft.com/office/2006/metadata/contentType" xmlns:ma="http://schemas.microsoft.com/office/2006/metadata/properties/metaAttributes" ct:_="" ma:_="" ma:contentTypeName="Document" ma:contentTypeID="0x0101007618CA193348A64BB00EC4DD700C226C" ma:contentTypeVersion="4" ma:contentTypeDescription="Create a new document." ma:contentTypeScope="" ma:versionID="f06708e5199452a9f7394f94d84a6298">
  <xsd:schema xmlns:xsd="http://www.w3.org/2001/XMLSchema" xmlns:xs="http://www.w3.org/2001/XMLSchema" xmlns:p="http://schemas.microsoft.com/office/2006/metadata/properties" xmlns:ns2="2a208fe3-8287-4a8b-b629-d45392ca0f10" xmlns:ns3="22ec0dd7-095b-41f2-b8b8-a624496b8c6b" targetNamespace="http://schemas.microsoft.com/office/2006/metadata/properties" ma:root="true" ma:fieldsID="e6605e219c6038dbb08f224e297c44ee" ns2:_="" ns3:_="">
    <xsd:import namespace="2a208fe3-8287-4a8b-b629-d45392ca0f10"/>
    <xsd:import namespace="22ec0dd7-095b-41f2-b8b8-a624496b8c6b"/>
    <xsd:element name="properties">
      <xsd:complexType>
        <xsd:sequence>
          <xsd:element name="documentManagement">
            <xsd:complexType>
              <xsd:all>
                <xsd:element ref="ns2:SharedWithUsers"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a208fe3-8287-4a8b-b629-d45392ca0f10"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22ec0dd7-095b-41f2-b8b8-a624496b8c6b" elementFormDefault="qualified">
    <xsd:import namespace="http://schemas.microsoft.com/office/2006/documentManagement/types"/>
    <xsd:import namespace="http://schemas.microsoft.com/office/infopath/2007/PartnerControls"/>
    <xsd:element name="_dlc_DocId" ma:index="9" nillable="true" ma:displayName="Document ID Value" ma:description="The value of the document ID assigned to this item." ma:internalName="_dlc_DocId" ma:readOnly="true">
      <xsd:simpleType>
        <xsd:restriction base="dms:Text"/>
      </xsd:simpleType>
    </xsd:element>
    <xsd:element name="_dlc_DocIdUrl" ma:index="1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1"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6EDF2B0-A926-422F-AB49-C5632063E60B}"/>
</file>

<file path=customXml/itemProps2.xml><?xml version="1.0" encoding="utf-8"?>
<ds:datastoreItem xmlns:ds="http://schemas.openxmlformats.org/officeDocument/2006/customXml" ds:itemID="{9ABB15B5-67C4-4F3F-B872-48B27057E366}"/>
</file>

<file path=customXml/itemProps3.xml><?xml version="1.0" encoding="utf-8"?>
<ds:datastoreItem xmlns:ds="http://schemas.openxmlformats.org/officeDocument/2006/customXml" ds:itemID="{E626CDA6-94A9-4D6A-949E-989E90884098}"/>
</file>

<file path=customXml/itemProps4.xml><?xml version="1.0" encoding="utf-8"?>
<ds:datastoreItem xmlns:ds="http://schemas.openxmlformats.org/officeDocument/2006/customXml" ds:itemID="{CA4BAAFF-D97E-482A-A0D6-ABDD411D29C2}"/>
</file>

<file path=docProps/app.xml><?xml version="1.0" encoding="utf-8"?>
<Properties xmlns="http://schemas.openxmlformats.org/officeDocument/2006/extended-properties" xmlns:vt="http://schemas.openxmlformats.org/officeDocument/2006/docPropsVTypes">
  <Template/>
  <TotalTime>764</TotalTime>
  <Words>765</Words>
  <Application>Microsoft Office PowerPoint</Application>
  <PresentationFormat>Custom</PresentationFormat>
  <Paragraphs>43</Paragraphs>
  <Slides>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Calibri</vt:lpstr>
      <vt:lpstr>Franklin Gothic Book</vt:lpstr>
      <vt:lpstr>Franklin Gothic Demi</vt:lpstr>
      <vt:lpstr>Franklin Gothic Medium</vt:lpstr>
      <vt:lpstr>Garamond</vt:lpstr>
      <vt:lpstr>Palatino Linotype</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Julie Dowds</dc:creator>
  <cp:lastModifiedBy>Glenn McRae</cp:lastModifiedBy>
  <cp:revision>25</cp:revision>
  <cp:lastPrinted>2017-07-31T17:57:21Z</cp:lastPrinted>
  <dcterms:created xsi:type="dcterms:W3CDTF">2016-10-05T18:36:23Z</dcterms:created>
  <dcterms:modified xsi:type="dcterms:W3CDTF">2017-09-07T17:06:21Z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2014-12-03T00:00:00Z</vt:filetime>
  </property>
  <property fmtid="{D5CDD505-2E9C-101B-9397-08002B2CF9AE}" pid="3" name="Creator">
    <vt:lpwstr>Adobe InDesign CS5 (7.0)</vt:lpwstr>
  </property>
  <property fmtid="{D5CDD505-2E9C-101B-9397-08002B2CF9AE}" pid="4" name="LastSaved">
    <vt:filetime>2016-10-05T00:00:00Z</vt:filetime>
  </property>
  <property fmtid="{D5CDD505-2E9C-101B-9397-08002B2CF9AE}" pid="5" name="ContentTypeId">
    <vt:lpwstr>0x0101007618CA193348A64BB00EC4DD700C226C</vt:lpwstr>
  </property>
  <property fmtid="{D5CDD505-2E9C-101B-9397-08002B2CF9AE}" pid="6" name="_dlc_DocIdItemGuid">
    <vt:lpwstr>9367a309-de3b-48b9-a3d5-ca6f00e67155</vt:lpwstr>
  </property>
</Properties>
</file>